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3" r:id="rId1"/>
  </p:sldMasterIdLst>
  <p:notesMasterIdLst>
    <p:notesMasterId r:id="rId77"/>
  </p:notesMasterIdLst>
  <p:handoutMasterIdLst>
    <p:handoutMasterId r:id="rId78"/>
  </p:handoutMasterIdLst>
  <p:sldIdLst>
    <p:sldId id="402" r:id="rId2"/>
    <p:sldId id="655" r:id="rId3"/>
    <p:sldId id="656" r:id="rId4"/>
    <p:sldId id="692" r:id="rId5"/>
    <p:sldId id="693" r:id="rId6"/>
    <p:sldId id="695" r:id="rId7"/>
    <p:sldId id="718" r:id="rId8"/>
    <p:sldId id="328" r:id="rId9"/>
    <p:sldId id="583" r:id="rId10"/>
    <p:sldId id="653" r:id="rId11"/>
    <p:sldId id="654" r:id="rId12"/>
    <p:sldId id="785" r:id="rId13"/>
    <p:sldId id="786" r:id="rId14"/>
    <p:sldId id="787" r:id="rId15"/>
    <p:sldId id="788" r:id="rId16"/>
    <p:sldId id="789" r:id="rId17"/>
    <p:sldId id="738" r:id="rId18"/>
    <p:sldId id="739" r:id="rId19"/>
    <p:sldId id="740" r:id="rId20"/>
    <p:sldId id="605" r:id="rId21"/>
    <p:sldId id="530" r:id="rId22"/>
    <p:sldId id="783" r:id="rId23"/>
    <p:sldId id="617" r:id="rId24"/>
    <p:sldId id="380" r:id="rId25"/>
    <p:sldId id="756" r:id="rId26"/>
    <p:sldId id="392" r:id="rId27"/>
    <p:sldId id="753" r:id="rId28"/>
    <p:sldId id="593" r:id="rId29"/>
    <p:sldId id="594" r:id="rId30"/>
    <p:sldId id="598" r:id="rId31"/>
    <p:sldId id="600" r:id="rId32"/>
    <p:sldId id="758" r:id="rId33"/>
    <p:sldId id="719" r:id="rId34"/>
    <p:sldId id="659" r:id="rId35"/>
    <p:sldId id="661" r:id="rId36"/>
    <p:sldId id="662" r:id="rId37"/>
    <p:sldId id="663" r:id="rId38"/>
    <p:sldId id="664" r:id="rId39"/>
    <p:sldId id="665" r:id="rId40"/>
    <p:sldId id="666" r:id="rId41"/>
    <p:sldId id="667" r:id="rId42"/>
    <p:sldId id="668" r:id="rId43"/>
    <p:sldId id="669" r:id="rId44"/>
    <p:sldId id="670" r:id="rId45"/>
    <p:sldId id="672" r:id="rId46"/>
    <p:sldId id="674" r:id="rId47"/>
    <p:sldId id="675" r:id="rId48"/>
    <p:sldId id="276" r:id="rId49"/>
    <p:sldId id="676" r:id="rId50"/>
    <p:sldId id="677" r:id="rId51"/>
    <p:sldId id="681" r:id="rId52"/>
    <p:sldId id="682" r:id="rId53"/>
    <p:sldId id="287" r:id="rId54"/>
    <p:sldId id="299" r:id="rId55"/>
    <p:sldId id="685" r:id="rId56"/>
    <p:sldId id="686" r:id="rId57"/>
    <p:sldId id="688" r:id="rId58"/>
    <p:sldId id="790" r:id="rId59"/>
    <p:sldId id="609" r:id="rId60"/>
    <p:sldId id="720" r:id="rId61"/>
    <p:sldId id="631" r:id="rId62"/>
    <p:sldId id="641" r:id="rId63"/>
    <p:sldId id="642" r:id="rId64"/>
    <p:sldId id="644" r:id="rId65"/>
    <p:sldId id="646" r:id="rId66"/>
    <p:sldId id="651" r:id="rId67"/>
    <p:sldId id="761" r:id="rId68"/>
    <p:sldId id="762" r:id="rId69"/>
    <p:sldId id="763" r:id="rId70"/>
    <p:sldId id="764" r:id="rId71"/>
    <p:sldId id="765" r:id="rId72"/>
    <p:sldId id="778" r:id="rId73"/>
    <p:sldId id="767" r:id="rId74"/>
    <p:sldId id="768" r:id="rId75"/>
    <p:sldId id="769" r:id="rId7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32FF"/>
    <a:srgbClr val="E9EBF5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747" autoAdjust="0"/>
    <p:restoredTop sz="88041" autoAdjust="0"/>
  </p:normalViewPr>
  <p:slideViewPr>
    <p:cSldViewPr snapToGrid="0" snapToObjects="1" showGuides="1">
      <p:cViewPr>
        <p:scale>
          <a:sx n="115" d="100"/>
          <a:sy n="115" d="100"/>
        </p:scale>
        <p:origin x="152" y="12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40" d="100"/>
        <a:sy n="140" d="100"/>
      </p:scale>
      <p:origin x="0" y="0"/>
    </p:cViewPr>
  </p:sorterViewPr>
  <p:notesViewPr>
    <p:cSldViewPr snapToGrid="0" snapToObjects="1">
      <p:cViewPr varScale="1">
        <p:scale>
          <a:sx n="95" d="100"/>
          <a:sy n="95" d="100"/>
        </p:scale>
        <p:origin x="3720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handoutMaster" Target="handoutMasters/handoutMaster1.xml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EA7A17-B0E1-7340-BA27-DD2AB9B55580}" type="datetimeFigureOut">
              <a:rPr lang="en-US" smtClean="0"/>
              <a:t>11/24/19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1D09FA-C55A-F94E-9171-27FD370173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1943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Helvetica Neue Regular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Helvetica Neue Regular" charset="0"/>
              </a:defRPr>
            </a:lvl1pPr>
          </a:lstStyle>
          <a:p>
            <a:fld id="{E79F04AE-50C4-9448-A90C-6014DA8721B5}" type="datetimeFigureOut">
              <a:rPr lang="en-US" smtClean="0"/>
              <a:pPr/>
              <a:t>11/24/19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Helvetica Neue Regular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Helvetica Neue Regular" charset="0"/>
              </a:defRPr>
            </a:lvl1pPr>
          </a:lstStyle>
          <a:p>
            <a:fld id="{2032B9E8-698A-8948-9227-39339D2457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38629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Helvetica Neue Regular" charset="0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Helvetica Neue Regular" charset="0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Helvetica Neue Regular" charset="0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Helvetica Neue Regular" charset="0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Helvetica Neue Regular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8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554796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2B9E8-698A-8948-9227-39339D245734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94296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11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1223295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20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1882748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(1) Friday non-smokers seem to have higher bills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2B9E8-698A-8948-9227-39339D245734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4557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Bar chart – width of bar has no meaning</a:t>
            </a:r>
          </a:p>
          <a:p>
            <a:r>
              <a:rPr lang="en-US" baseline="0" dirty="0"/>
              <a:t>Bar chart – often prefer proportions or percentages over counts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24B91E-94EC-8E40-ABF9-5FE34DAB0BF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9826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914400" lvl="2" indent="0">
              <a:buFontTx/>
              <a:buNone/>
            </a:pPr>
            <a:endParaRPr lang="en-US" dirty="0"/>
          </a:p>
          <a:p>
            <a:pPr marL="914400" lvl="2" indent="0">
              <a:buFontTx/>
              <a:buNone/>
            </a:pPr>
            <a:endParaRPr lang="en-US" dirty="0"/>
          </a:p>
          <a:p>
            <a:pPr marL="914400" lvl="2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2B9E8-698A-8948-9227-39339D245734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9419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914400" lvl="2" indent="0">
              <a:buFontTx/>
              <a:buNone/>
            </a:pPr>
            <a:endParaRPr lang="en-US" dirty="0"/>
          </a:p>
          <a:p>
            <a:pPr marL="914400" lvl="2" indent="0">
              <a:buFontTx/>
              <a:buNone/>
            </a:pPr>
            <a:endParaRPr lang="en-US" dirty="0"/>
          </a:p>
          <a:p>
            <a:pPr marL="914400" lvl="2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2B9E8-698A-8948-9227-39339D245734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4483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914400" lvl="2" indent="0">
              <a:buFontTx/>
              <a:buNone/>
            </a:pPr>
            <a:endParaRPr lang="en-US" dirty="0"/>
          </a:p>
          <a:p>
            <a:pPr marL="914400" lvl="2" indent="0">
              <a:buFontTx/>
              <a:buNone/>
            </a:pPr>
            <a:endParaRPr lang="en-US" dirty="0"/>
          </a:p>
          <a:p>
            <a:pPr marL="914400" lvl="2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2B9E8-698A-8948-9227-39339D245734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6748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2400">
                <a:uFillTx/>
              </a:defRPr>
            </a:lvl1pPr>
            <a:lvl2pPr marL="457189" indent="0" algn="ctr">
              <a:buNone/>
              <a:defRPr sz="2000">
                <a:uFillTx/>
              </a:defRPr>
            </a:lvl2pPr>
            <a:lvl3pPr marL="914377" indent="0" algn="ctr">
              <a:buNone/>
              <a:defRPr sz="1800">
                <a:uFillTx/>
              </a:defRPr>
            </a:lvl3pPr>
            <a:lvl4pPr marL="1371566" indent="0" algn="ctr">
              <a:buNone/>
              <a:defRPr sz="1600">
                <a:uFillTx/>
              </a:defRPr>
            </a:lvl4pPr>
            <a:lvl5pPr marL="1828754" indent="0" algn="ctr">
              <a:buNone/>
              <a:defRPr sz="1600">
                <a:uFillTx/>
              </a:defRPr>
            </a:lvl5pPr>
            <a:lvl6pPr marL="2285943" indent="0" algn="ctr">
              <a:buNone/>
              <a:defRPr sz="1600">
                <a:uFillTx/>
              </a:defRPr>
            </a:lvl6pPr>
            <a:lvl7pPr marL="2743131" indent="0" algn="ctr">
              <a:buNone/>
              <a:defRPr sz="1600">
                <a:uFillTx/>
              </a:defRPr>
            </a:lvl7pPr>
            <a:lvl8pPr marL="3200320" indent="0" algn="ctr">
              <a:buNone/>
              <a:defRPr sz="1600">
                <a:uFillTx/>
              </a:defRPr>
            </a:lvl8pPr>
            <a:lvl9pPr marL="3657509" indent="0" algn="ctr">
              <a:buNone/>
              <a:defRPr sz="1600">
                <a:uFillTx/>
              </a:defRPr>
            </a:lvl9pPr>
          </a:lstStyle>
          <a:p>
            <a:r>
              <a:rPr lang="en-US">
                <a:uFillTx/>
              </a:rPr>
              <a:t>Click to edit Master subtitle style</a:t>
            </a:r>
            <a:endParaRPr lang="en-US" dirty="0">
              <a:uFillTx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DB6FC-AD6B-D04B-9886-FBA5C0D2176A}" type="datetimeFigureOut">
              <a:rPr lang="en-US" smtClean="0"/>
              <a:t>11/24/19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C7E77-65BD-CE4E-8599-E46F6A81167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2_Section Header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tx1"/>
                </a:solidFill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  <a:uFillTx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  <a:uFillTx/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  <a:uFillTx/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uFillTx/>
              </a:defRPr>
            </a:lvl1pPr>
          </a:lstStyle>
          <a:p>
            <a:fld id="{CBEDB6FC-AD6B-D04B-9886-FBA5C0D2176A}" type="datetimeFigureOut">
              <a:rPr lang="en-US" smtClean="0"/>
              <a:pPr/>
              <a:t>11/24/19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uFillTx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uFillTx/>
              </a:defRPr>
            </a:lvl1pPr>
          </a:lstStyle>
          <a:p>
            <a:fld id="{4A0C7E77-65BD-CE4E-8599-E46F6A81167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9"/>
          </a:xfrm>
        </p:spPr>
        <p:txBody>
          <a:bodyPr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9"/>
          </a:xfrm>
        </p:spPr>
        <p:txBody>
          <a:bodyPr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DB6FC-AD6B-D04B-9886-FBA5C0D2176A}" type="datetimeFigureOut">
              <a:rPr lang="en-US" smtClean="0"/>
              <a:t>11/24/19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C7E77-65BD-CE4E-8599-E46F6A81167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uFillTx/>
              </a:defRPr>
            </a:lvl1pPr>
            <a:lvl2pPr marL="457189" indent="0">
              <a:buNone/>
              <a:defRPr sz="2000" b="1">
                <a:uFillTx/>
              </a:defRPr>
            </a:lvl2pPr>
            <a:lvl3pPr marL="914377" indent="0">
              <a:buNone/>
              <a:defRPr sz="1800" b="1">
                <a:uFillTx/>
              </a:defRPr>
            </a:lvl3pPr>
            <a:lvl4pPr marL="1371566" indent="0">
              <a:buNone/>
              <a:defRPr sz="1600" b="1">
                <a:uFillTx/>
              </a:defRPr>
            </a:lvl4pPr>
            <a:lvl5pPr marL="1828754" indent="0">
              <a:buNone/>
              <a:defRPr sz="1600" b="1">
                <a:uFillTx/>
              </a:defRPr>
            </a:lvl5pPr>
            <a:lvl6pPr marL="2285943" indent="0">
              <a:buNone/>
              <a:defRPr sz="1600" b="1">
                <a:uFillTx/>
              </a:defRPr>
            </a:lvl6pPr>
            <a:lvl7pPr marL="2743131" indent="0">
              <a:buNone/>
              <a:defRPr sz="1600" b="1">
                <a:uFillTx/>
              </a:defRPr>
            </a:lvl7pPr>
            <a:lvl8pPr marL="3200320" indent="0">
              <a:buNone/>
              <a:defRPr sz="1600" b="1">
                <a:uFillTx/>
              </a:defRPr>
            </a:lvl8pPr>
            <a:lvl9pPr marL="3657509" indent="0">
              <a:buNone/>
              <a:defRPr sz="1600" b="1"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uFillTx/>
              </a:defRPr>
            </a:lvl1pPr>
            <a:lvl2pPr marL="457189" indent="0">
              <a:buNone/>
              <a:defRPr sz="2000" b="1">
                <a:uFillTx/>
              </a:defRPr>
            </a:lvl2pPr>
            <a:lvl3pPr marL="914377" indent="0">
              <a:buNone/>
              <a:defRPr sz="1800" b="1">
                <a:uFillTx/>
              </a:defRPr>
            </a:lvl3pPr>
            <a:lvl4pPr marL="1371566" indent="0">
              <a:buNone/>
              <a:defRPr sz="1600" b="1">
                <a:uFillTx/>
              </a:defRPr>
            </a:lvl4pPr>
            <a:lvl5pPr marL="1828754" indent="0">
              <a:buNone/>
              <a:defRPr sz="1600" b="1">
                <a:uFillTx/>
              </a:defRPr>
            </a:lvl5pPr>
            <a:lvl6pPr marL="2285943" indent="0">
              <a:buNone/>
              <a:defRPr sz="1600" b="1">
                <a:uFillTx/>
              </a:defRPr>
            </a:lvl6pPr>
            <a:lvl7pPr marL="2743131" indent="0">
              <a:buNone/>
              <a:defRPr sz="1600" b="1">
                <a:uFillTx/>
              </a:defRPr>
            </a:lvl7pPr>
            <a:lvl8pPr marL="3200320" indent="0">
              <a:buNone/>
              <a:defRPr sz="1600" b="1">
                <a:uFillTx/>
              </a:defRPr>
            </a:lvl8pPr>
            <a:lvl9pPr marL="3657509" indent="0">
              <a:buNone/>
              <a:defRPr sz="1600" b="1"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DB6FC-AD6B-D04B-9886-FBA5C0D2176A}" type="datetimeFigureOut">
              <a:rPr lang="en-US" smtClean="0"/>
              <a:t>11/24/19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C7E77-65BD-CE4E-8599-E46F6A81167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DB6FC-AD6B-D04B-9886-FBA5C0D2176A}" type="datetimeFigureOut">
              <a:rPr lang="en-US" smtClean="0"/>
              <a:t>11/24/19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C7E77-65BD-CE4E-8599-E46F6A81167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DB6FC-AD6B-D04B-9886-FBA5C0D2176A}" type="datetimeFigureOut">
              <a:rPr lang="en-US" smtClean="0"/>
              <a:t>11/24/19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C7E77-65BD-CE4E-8599-E46F6A81167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0">
                <a:uFillTx/>
              </a:defRPr>
            </a:lvl1pPr>
            <a:lvl2pPr>
              <a:defRPr sz="2800">
                <a:uFillTx/>
              </a:defRPr>
            </a:lvl2pPr>
            <a:lvl3pPr>
              <a:defRPr sz="2400">
                <a:uFillTx/>
              </a:defRPr>
            </a:lvl3pPr>
            <a:lvl4pPr>
              <a:defRPr sz="2000">
                <a:uFillTx/>
              </a:defRPr>
            </a:lvl4pPr>
            <a:lvl5pPr>
              <a:defRPr sz="2000">
                <a:uFillTx/>
              </a:defRPr>
            </a:lvl5pPr>
            <a:lvl6pPr>
              <a:defRPr sz="2000">
                <a:uFillTx/>
              </a:defRPr>
            </a:lvl6pPr>
            <a:lvl7pPr>
              <a:defRPr sz="2000">
                <a:uFillTx/>
              </a:defRPr>
            </a:lvl7pPr>
            <a:lvl8pPr>
              <a:defRPr sz="2000">
                <a:uFillTx/>
              </a:defRPr>
            </a:lvl8pPr>
            <a:lvl9pPr>
              <a:defRPr sz="2000"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>
                <a:uFillTx/>
              </a:defRPr>
            </a:lvl1pPr>
            <a:lvl2pPr marL="457189" indent="0">
              <a:buNone/>
              <a:defRPr sz="1400">
                <a:uFillTx/>
              </a:defRPr>
            </a:lvl2pPr>
            <a:lvl3pPr marL="914377" indent="0">
              <a:buNone/>
              <a:defRPr sz="1200">
                <a:uFillTx/>
              </a:defRPr>
            </a:lvl3pPr>
            <a:lvl4pPr marL="1371566" indent="0">
              <a:buNone/>
              <a:defRPr sz="1000">
                <a:uFillTx/>
              </a:defRPr>
            </a:lvl4pPr>
            <a:lvl5pPr marL="1828754" indent="0">
              <a:buNone/>
              <a:defRPr sz="1000">
                <a:uFillTx/>
              </a:defRPr>
            </a:lvl5pPr>
            <a:lvl6pPr marL="2285943" indent="0">
              <a:buNone/>
              <a:defRPr sz="1000">
                <a:uFillTx/>
              </a:defRPr>
            </a:lvl6pPr>
            <a:lvl7pPr marL="2743131" indent="0">
              <a:buNone/>
              <a:defRPr sz="1000">
                <a:uFillTx/>
              </a:defRPr>
            </a:lvl7pPr>
            <a:lvl8pPr marL="3200320" indent="0">
              <a:buNone/>
              <a:defRPr sz="1000">
                <a:uFillTx/>
              </a:defRPr>
            </a:lvl8pPr>
            <a:lvl9pPr marL="3657509" indent="0">
              <a:buNone/>
              <a:defRPr sz="1000"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DB6FC-AD6B-D04B-9886-FBA5C0D2176A}" type="datetimeFigureOut">
              <a:rPr lang="en-US" smtClean="0"/>
              <a:t>11/24/19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C7E77-65BD-CE4E-8599-E46F6A81167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 marL="0" indent="0">
              <a:buNone/>
              <a:defRPr sz="3200">
                <a:uFillTx/>
              </a:defRPr>
            </a:lvl1pPr>
            <a:lvl2pPr marL="457189" indent="0">
              <a:buNone/>
              <a:defRPr sz="2800">
                <a:uFillTx/>
              </a:defRPr>
            </a:lvl2pPr>
            <a:lvl3pPr marL="914377" indent="0">
              <a:buNone/>
              <a:defRPr sz="2400">
                <a:uFillTx/>
              </a:defRPr>
            </a:lvl3pPr>
            <a:lvl4pPr marL="1371566" indent="0">
              <a:buNone/>
              <a:defRPr sz="2000">
                <a:uFillTx/>
              </a:defRPr>
            </a:lvl4pPr>
            <a:lvl5pPr marL="1828754" indent="0">
              <a:buNone/>
              <a:defRPr sz="2000">
                <a:uFillTx/>
              </a:defRPr>
            </a:lvl5pPr>
            <a:lvl6pPr marL="2285943" indent="0">
              <a:buNone/>
              <a:defRPr sz="2000">
                <a:uFillTx/>
              </a:defRPr>
            </a:lvl6pPr>
            <a:lvl7pPr marL="2743131" indent="0">
              <a:buNone/>
              <a:defRPr sz="2000">
                <a:uFillTx/>
              </a:defRPr>
            </a:lvl7pPr>
            <a:lvl8pPr marL="3200320" indent="0">
              <a:buNone/>
              <a:defRPr sz="2000">
                <a:uFillTx/>
              </a:defRPr>
            </a:lvl8pPr>
            <a:lvl9pPr marL="3657509" indent="0">
              <a:buNone/>
              <a:defRPr sz="2000">
                <a:uFillTx/>
              </a:defRPr>
            </a:lvl9pPr>
          </a:lstStyle>
          <a:p>
            <a:r>
              <a:rPr lang="en-US">
                <a:uFillTx/>
              </a:rPr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>
                <a:uFillTx/>
              </a:defRPr>
            </a:lvl1pPr>
            <a:lvl2pPr marL="457189" indent="0">
              <a:buNone/>
              <a:defRPr sz="1400">
                <a:uFillTx/>
              </a:defRPr>
            </a:lvl2pPr>
            <a:lvl3pPr marL="914377" indent="0">
              <a:buNone/>
              <a:defRPr sz="1200">
                <a:uFillTx/>
              </a:defRPr>
            </a:lvl3pPr>
            <a:lvl4pPr marL="1371566" indent="0">
              <a:buNone/>
              <a:defRPr sz="1000">
                <a:uFillTx/>
              </a:defRPr>
            </a:lvl4pPr>
            <a:lvl5pPr marL="1828754" indent="0">
              <a:buNone/>
              <a:defRPr sz="1000">
                <a:uFillTx/>
              </a:defRPr>
            </a:lvl5pPr>
            <a:lvl6pPr marL="2285943" indent="0">
              <a:buNone/>
              <a:defRPr sz="1000">
                <a:uFillTx/>
              </a:defRPr>
            </a:lvl6pPr>
            <a:lvl7pPr marL="2743131" indent="0">
              <a:buNone/>
              <a:defRPr sz="1000">
                <a:uFillTx/>
              </a:defRPr>
            </a:lvl7pPr>
            <a:lvl8pPr marL="3200320" indent="0">
              <a:buNone/>
              <a:defRPr sz="1000">
                <a:uFillTx/>
              </a:defRPr>
            </a:lvl8pPr>
            <a:lvl9pPr marL="3657509" indent="0">
              <a:buNone/>
              <a:defRPr sz="1000"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DB6FC-AD6B-D04B-9886-FBA5C0D2176A}" type="datetimeFigureOut">
              <a:rPr lang="en-US" smtClean="0"/>
              <a:t>11/24/19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C7E77-65BD-CE4E-8599-E46F6A81167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DB6FC-AD6B-D04B-9886-FBA5C0D2176A}" type="datetimeFigureOut">
              <a:rPr lang="en-US" smtClean="0"/>
              <a:t>11/24/19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C7E77-65BD-CE4E-8599-E46F6A81167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6"/>
            <a:ext cx="2628900" cy="5811839"/>
          </a:xfrm>
        </p:spPr>
        <p:txBody>
          <a:bodyPr vert="eaVert"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6"/>
            <a:ext cx="7734300" cy="5811839"/>
          </a:xfrm>
        </p:spPr>
        <p:txBody>
          <a:bodyPr vert="eaVert"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DB6FC-AD6B-D04B-9886-FBA5C0D2176A}" type="datetimeFigureOut">
              <a:rPr lang="en-US" smtClean="0"/>
              <a:t>11/24/19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C7E77-65BD-CE4E-8599-E46F6A81167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" y="1915566"/>
            <a:ext cx="12191999" cy="1996034"/>
          </a:xfrm>
        </p:spPr>
        <p:txBody>
          <a:bodyPr/>
          <a:lstStyle>
            <a:lvl1pPr algn="ctr">
              <a:defRPr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  <a:endParaRPr lang="en-US" dirty="0">
              <a:uFillTx/>
            </a:endParaRP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914400" y="6248400"/>
            <a:ext cx="25400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400"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fld id="{CBEDB6FC-AD6B-D04B-9886-FBA5C0D2176A}" type="datetimeFigureOut">
              <a:rPr lang="en-US" smtClean="0"/>
              <a:pPr/>
              <a:t>11/24/19</a:t>
            </a:fld>
            <a:endParaRPr lang="en-US" dirty="0"/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4165600" y="6248400"/>
            <a:ext cx="38608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defRPr sz="1400"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endParaRPr lang="en-US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8400"/>
            <a:ext cx="2540000" cy="457200"/>
          </a:xfrm>
        </p:spPr>
        <p:txBody>
          <a:bodyPr/>
          <a:lstStyle>
            <a:lvl1pPr>
              <a:defRPr b="0" i="0"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fld id="{4A0C7E77-65BD-CE4E-8599-E46F6A81167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42913">
              <a:buClr>
                <a:schemeClr val="tx1"/>
              </a:buClr>
              <a:buSzPct val="100000"/>
              <a:buFont typeface="Wingdings" charset="2"/>
              <a:buChar char="Ø"/>
              <a:defRPr>
                <a:uFillTx/>
              </a:defRPr>
            </a:lvl1pPr>
            <a:lvl2pPr marL="914400" indent="-457200">
              <a:defRPr>
                <a:uFillTx/>
              </a:defRPr>
            </a:lvl2pPr>
            <a:lvl3pPr marL="1373188" indent="-311150">
              <a:defRPr>
                <a:uFillTx/>
              </a:defRPr>
            </a:lvl3pPr>
            <a:lvl4pPr marL="1830388" indent="-236538">
              <a:defRPr>
                <a:uFillTx/>
              </a:defRPr>
            </a:lvl4pPr>
            <a:lvl5pPr marL="2287588" indent="-234950">
              <a:defRPr>
                <a:uFillTx/>
              </a:defRPr>
            </a:lvl5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  <a:endParaRPr lang="en-US" dirty="0">
              <a:uFillTx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DB6FC-AD6B-D04B-9886-FBA5C0D2176A}" type="datetimeFigureOut">
              <a:rPr lang="en-US" smtClean="0"/>
              <a:t>11/24/19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C7E77-65BD-CE4E-8599-E46F6A81167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Title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" y="1915566"/>
            <a:ext cx="12191999" cy="1996034"/>
          </a:xfrm>
        </p:spPr>
        <p:txBody>
          <a:bodyPr/>
          <a:lstStyle>
            <a:lvl1pPr algn="ctr">
              <a:defRPr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  <a:endParaRPr lang="en-US" dirty="0">
              <a:uFillTx/>
            </a:endParaRP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914400" y="6248400"/>
            <a:ext cx="25400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400"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fld id="{CBEDB6FC-AD6B-D04B-9886-FBA5C0D2176A}" type="datetimeFigureOut">
              <a:rPr lang="en-US" smtClean="0"/>
              <a:pPr/>
              <a:t>11/24/19</a:t>
            </a:fld>
            <a:endParaRPr lang="en-US" dirty="0"/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4165600" y="6248400"/>
            <a:ext cx="38608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defRPr sz="1400" b="0" i="0">
                <a:solidFill>
                  <a:schemeClr val="tx1"/>
                </a:solidFill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endParaRPr lang="en-US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8400"/>
            <a:ext cx="2540000" cy="457200"/>
          </a:xfrm>
        </p:spPr>
        <p:txBody>
          <a:bodyPr/>
          <a:lstStyle>
            <a:lvl1pPr>
              <a:defRPr b="0" i="0">
                <a:uFillTx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fld id="{4A0C7E77-65BD-CE4E-8599-E46F6A81167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Title and Content"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541060"/>
            <a:ext cx="10801350" cy="1305579"/>
          </a:xfrm>
        </p:spPr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026025"/>
            <a:ext cx="10515600" cy="4150940"/>
          </a:xfrm>
        </p:spPr>
        <p:txBody>
          <a:bodyPr/>
          <a:lstStyle>
            <a:lvl1pPr marL="457200" indent="-442913">
              <a:buClr>
                <a:schemeClr val="tx1"/>
              </a:buClr>
              <a:buSzPct val="100000"/>
              <a:buFont typeface="Wingdings" charset="2"/>
              <a:buChar char="Ø"/>
              <a:defRPr>
                <a:uFillTx/>
              </a:defRPr>
            </a:lvl1pPr>
            <a:lvl2pPr marL="914400" indent="-457200">
              <a:defRPr>
                <a:uFillTx/>
              </a:defRPr>
            </a:lvl2pPr>
            <a:lvl3pPr marL="1373188" indent="-311150">
              <a:defRPr>
                <a:uFillTx/>
              </a:defRPr>
            </a:lvl3pPr>
            <a:lvl4pPr marL="1830388" indent="-236538">
              <a:defRPr>
                <a:uFillTx/>
              </a:defRPr>
            </a:lvl4pPr>
            <a:lvl5pPr marL="2287588" indent="-234950">
              <a:defRPr>
                <a:uFillTx/>
              </a:defRPr>
            </a:lvl5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  <a:endParaRPr lang="en-US" dirty="0">
              <a:uFillTx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DB6FC-AD6B-D04B-9886-FBA5C0D2176A}" type="datetimeFigureOut">
              <a:rPr lang="en-US" smtClean="0"/>
              <a:pPr/>
              <a:t>11/24/19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C7E77-65BD-CE4E-8599-E46F6A81167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Box 6"/>
          <p:cNvSpPr txBox="1">
            <a:spLocks/>
          </p:cNvSpPr>
          <p:nvPr/>
        </p:nvSpPr>
        <p:spPr>
          <a:xfrm>
            <a:off x="175999" y="171728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uFillTx/>
              </a:rPr>
              <a:t>Todo</a:t>
            </a:r>
            <a:r>
              <a:rPr lang="en-US" dirty="0">
                <a:uFillTx/>
              </a:rPr>
              <a:t> Slide</a:t>
            </a:r>
          </a:p>
        </p:txBody>
      </p:sp>
      <p:sp>
        <p:nvSpPr>
          <p:cNvPr id="8" name="TextBox 7"/>
          <p:cNvSpPr txBox="1">
            <a:spLocks/>
          </p:cNvSpPr>
          <p:nvPr/>
        </p:nvSpPr>
        <p:spPr>
          <a:xfrm rot="2080315">
            <a:off x="8030560" y="740354"/>
            <a:ext cx="5319706" cy="461665"/>
          </a:xfrm>
          <a:prstGeom prst="rect">
            <a:avLst/>
          </a:prstGeom>
          <a:pattFill prst="wdUpDiag">
            <a:fgClr>
              <a:schemeClr val="accent2">
                <a:lumMod val="50000"/>
              </a:schemeClr>
            </a:fgClr>
            <a:bgClr>
              <a:srgbClr val="FFC000"/>
            </a:bgClr>
          </a:pattFill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effectLst>
                  <a:glow rad="368300">
                    <a:srgbClr val="FFC000">
                      <a:alpha val="76000"/>
                    </a:srgbClr>
                  </a:glow>
                </a:effectLst>
                <a:uFillTx/>
              </a:rPr>
              <a:t>Under Construction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4287" indent="0">
              <a:buClr>
                <a:schemeClr val="tx1"/>
              </a:buClr>
              <a:buSzPct val="100000"/>
              <a:buFont typeface="Wingdings" charset="2"/>
              <a:buNone/>
              <a:defRPr>
                <a:uFillTx/>
              </a:defRPr>
            </a:lvl1pPr>
            <a:lvl2pPr marL="914400" indent="-457200">
              <a:defRPr>
                <a:uFillTx/>
              </a:defRPr>
            </a:lvl2pPr>
            <a:lvl3pPr marL="1373188" indent="-311150">
              <a:defRPr>
                <a:uFillTx/>
              </a:defRPr>
            </a:lvl3pPr>
            <a:lvl4pPr marL="1830388" indent="-236538">
              <a:defRPr>
                <a:uFillTx/>
              </a:defRPr>
            </a:lvl4pPr>
            <a:lvl5pPr marL="2287588" indent="-234950">
              <a:defRPr>
                <a:uFillTx/>
              </a:defRPr>
            </a:lvl5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  <a:endParaRPr lang="en-US" dirty="0">
              <a:uFillTx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DB6FC-AD6B-D04B-9886-FBA5C0D2176A}" type="datetimeFigureOut">
              <a:rPr lang="en-US" smtClean="0"/>
              <a:pPr/>
              <a:t>11/24/19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C7E77-65BD-CE4E-8599-E46F6A81167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uFillTx/>
              </a:rPr>
              <a:t>Click to edit Master title style</a:t>
            </a:r>
            <a:endParaRPr lang="en-US" dirty="0">
              <a:uFillTx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4287" indent="0">
              <a:buClr>
                <a:schemeClr val="tx1"/>
              </a:buClr>
              <a:buSzPct val="100000"/>
              <a:buFont typeface="Wingdings" charset="2"/>
              <a:buNone/>
              <a:defRPr>
                <a:uFillTx/>
                <a:latin typeface="Monaco" charset="0"/>
                <a:ea typeface="Monaco" charset="0"/>
                <a:cs typeface="Monaco" charset="0"/>
              </a:defRPr>
            </a:lvl1pPr>
            <a:lvl2pPr marL="457200" indent="0">
              <a:buNone/>
              <a:defRPr>
                <a:uFillTx/>
                <a:latin typeface="Monaco" charset="0"/>
                <a:ea typeface="Monaco" charset="0"/>
                <a:cs typeface="Monaco" charset="0"/>
              </a:defRPr>
            </a:lvl2pPr>
            <a:lvl3pPr marL="1062038" indent="0">
              <a:buNone/>
              <a:defRPr>
                <a:uFillTx/>
                <a:latin typeface="Monaco" charset="0"/>
                <a:ea typeface="Monaco" charset="0"/>
                <a:cs typeface="Monaco" charset="0"/>
              </a:defRPr>
            </a:lvl3pPr>
            <a:lvl4pPr marL="1593850" indent="0">
              <a:buNone/>
              <a:defRPr>
                <a:uFillTx/>
                <a:latin typeface="Monaco" charset="0"/>
                <a:ea typeface="Monaco" charset="0"/>
                <a:cs typeface="Monaco" charset="0"/>
              </a:defRPr>
            </a:lvl4pPr>
            <a:lvl5pPr marL="2052638" indent="0">
              <a:buNone/>
              <a:defRPr>
                <a:uFillTx/>
                <a:latin typeface="Monaco" charset="0"/>
                <a:ea typeface="Monaco" charset="0"/>
                <a:cs typeface="Monaco" charset="0"/>
              </a:defRPr>
            </a:lvl5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  <a:endParaRPr lang="en-US" dirty="0">
              <a:uFillTx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DB6FC-AD6B-D04B-9886-FBA5C0D2176A}" type="datetimeFigureOut">
              <a:rPr lang="en-US" smtClean="0"/>
              <a:pPr/>
              <a:t>11/24/19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C7E77-65BD-CE4E-8599-E46F6A81167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42913">
              <a:buClr>
                <a:schemeClr val="bg1"/>
              </a:buClr>
              <a:buSzPct val="100000"/>
              <a:buFont typeface="Wingdings" charset="2"/>
              <a:buChar char="Ø"/>
              <a:defRPr>
                <a:solidFill>
                  <a:schemeClr val="bg1"/>
                </a:solidFill>
                <a:uFillTx/>
              </a:defRPr>
            </a:lvl1pPr>
            <a:lvl2pPr marL="914400" indent="-457200">
              <a:defRPr>
                <a:solidFill>
                  <a:schemeClr val="bg1"/>
                </a:solidFill>
                <a:uFillTx/>
              </a:defRPr>
            </a:lvl2pPr>
            <a:lvl3pPr marL="1373188" indent="-311150">
              <a:defRPr>
                <a:solidFill>
                  <a:schemeClr val="bg1"/>
                </a:solidFill>
                <a:uFillTx/>
              </a:defRPr>
            </a:lvl3pPr>
            <a:lvl4pPr marL="1830388" indent="-236538">
              <a:defRPr>
                <a:solidFill>
                  <a:schemeClr val="bg1"/>
                </a:solidFill>
                <a:uFillTx/>
              </a:defRPr>
            </a:lvl4pPr>
            <a:lvl5pPr marL="2287588" indent="-234950">
              <a:defRPr>
                <a:solidFill>
                  <a:schemeClr val="bg1"/>
                </a:solidFill>
                <a:uFillTx/>
              </a:defRPr>
            </a:lvl5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  <a:endParaRPr lang="en-US" dirty="0">
              <a:uFillTx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CBEDB6FC-AD6B-D04B-9886-FBA5C0D2176A}" type="datetimeFigureOut">
              <a:rPr lang="en-US" smtClean="0"/>
              <a:pPr/>
              <a:t>11/24/19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4A0C7E77-65BD-CE4E-8599-E46F6A81167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  <a:endParaRPr lang="en-US" dirty="0">
              <a:uFillTx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42913">
              <a:buClr>
                <a:schemeClr val="bg1"/>
              </a:buClr>
              <a:buSzPct val="100000"/>
              <a:buFont typeface="Wingdings" charset="2"/>
              <a:buChar char="Ø"/>
              <a:defRPr>
                <a:solidFill>
                  <a:schemeClr val="bg1"/>
                </a:solidFill>
                <a:uFillTx/>
              </a:defRPr>
            </a:lvl1pPr>
            <a:lvl2pPr marL="914400" indent="-457200">
              <a:defRPr>
                <a:solidFill>
                  <a:schemeClr val="bg1"/>
                </a:solidFill>
                <a:uFillTx/>
              </a:defRPr>
            </a:lvl2pPr>
            <a:lvl3pPr marL="1373188" indent="-311150">
              <a:defRPr>
                <a:solidFill>
                  <a:schemeClr val="bg1"/>
                </a:solidFill>
                <a:uFillTx/>
              </a:defRPr>
            </a:lvl3pPr>
            <a:lvl4pPr marL="1830388" indent="-236538">
              <a:defRPr>
                <a:solidFill>
                  <a:schemeClr val="bg1"/>
                </a:solidFill>
                <a:uFillTx/>
              </a:defRPr>
            </a:lvl4pPr>
            <a:lvl5pPr marL="2287588" indent="-234950">
              <a:defRPr>
                <a:solidFill>
                  <a:schemeClr val="bg1"/>
                </a:solidFill>
                <a:uFillTx/>
              </a:defRPr>
            </a:lvl5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  <a:endParaRPr lang="en-US" dirty="0">
              <a:uFillTx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CBEDB6FC-AD6B-D04B-9886-FBA5C0D2176A}" type="datetimeFigureOut">
              <a:rPr lang="en-US" smtClean="0"/>
              <a:pPr/>
              <a:t>11/24/19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4A0C7E77-65BD-CE4E-8599-E46F6A81167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uFillTx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  <a:uFillTx/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  <a:uFillTx/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DB6FC-AD6B-D04B-9886-FBA5C0D2176A}" type="datetimeFigureOut">
              <a:rPr lang="en-US" smtClean="0"/>
              <a:t>11/24/19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C7E77-65BD-CE4E-8599-E46F6A81167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  <a:uFillTx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  <a:uFillTx/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  <a:uFillTx/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CBEDB6FC-AD6B-D04B-9886-FBA5C0D2176A}" type="datetimeFigureOut">
              <a:rPr lang="en-US" smtClean="0"/>
              <a:pPr/>
              <a:t>11/24/19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uFillTx/>
              </a:defRPr>
            </a:lvl1pPr>
          </a:lstStyle>
          <a:p>
            <a:fld id="{4A0C7E77-65BD-CE4E-8599-E46F6A81167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52450" y="320675"/>
            <a:ext cx="1080135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uFillTx/>
              </a:rPr>
              <a:t>Click to edit Master title style</a:t>
            </a:r>
            <a:endParaRPr lang="en-US" dirty="0">
              <a:uFillTx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  <a:endParaRPr lang="en-US" dirty="0">
              <a:uFillTx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uFillTx/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fld id="{CBEDB6FC-AD6B-D04B-9886-FBA5C0D2176A}" type="datetimeFigureOut">
              <a:rPr lang="en-US" smtClean="0"/>
              <a:pPr/>
              <a:t>11/24/19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uFillTx/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uFillTx/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fld id="{4A0C7E77-65BD-CE4E-8599-E46F6A81167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94813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  <p:sldLayoutId id="2147483695" r:id="rId12"/>
    <p:sldLayoutId id="2147483696" r:id="rId13"/>
    <p:sldLayoutId id="2147483697" r:id="rId14"/>
    <p:sldLayoutId id="2147483698" r:id="rId15"/>
    <p:sldLayoutId id="2147483699" r:id="rId16"/>
    <p:sldLayoutId id="2147483700" r:id="rId17"/>
    <p:sldLayoutId id="2147483701" r:id="rId18"/>
    <p:sldLayoutId id="2147483702" r:id="rId19"/>
    <p:sldLayoutId id="2147483703" r:id="rId20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uFillTx/>
          <a:latin typeface="+mj-lt"/>
          <a:ea typeface="Helvetica Neue" charset="0"/>
          <a:cs typeface="Helvetica Neue" charset="0"/>
        </a:defRPr>
      </a:lvl1pPr>
    </p:titleStyle>
    <p:bodyStyle>
      <a:lvl1pPr marL="0" indent="0" algn="l" defTabSz="914377" rtl="0" eaLnBrk="1" latinLnBrk="0" hangingPunct="1">
        <a:lnSpc>
          <a:spcPct val="90000"/>
        </a:lnSpc>
        <a:spcBef>
          <a:spcPts val="2200"/>
        </a:spcBef>
        <a:buFont typeface="Wingdings" charset="2"/>
        <a:buNone/>
        <a:defRPr sz="2800" b="0" i="0" kern="1200">
          <a:solidFill>
            <a:schemeClr val="tx1"/>
          </a:solidFill>
          <a:uFillTx/>
          <a:latin typeface="+mn-lt"/>
          <a:ea typeface="Helvetica Neue Light" charset="0"/>
          <a:cs typeface="Helvetica Neue Light" charset="0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charset="2"/>
        <a:buChar char="Ø"/>
        <a:defRPr sz="2400" b="0" i="0" kern="1200">
          <a:solidFill>
            <a:schemeClr val="tx1"/>
          </a:solidFill>
          <a:uFillTx/>
          <a:latin typeface="+mn-lt"/>
          <a:ea typeface="Helvetica Neue Light" charset="0"/>
          <a:cs typeface="Helvetica Neue Light" charset="0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charset="2"/>
        <a:buChar char="Ø"/>
        <a:defRPr sz="2000" b="0" i="0" kern="1200">
          <a:solidFill>
            <a:schemeClr val="tx1"/>
          </a:solidFill>
          <a:uFillTx/>
          <a:latin typeface="+mn-lt"/>
          <a:ea typeface="Helvetica Neue Light" charset="0"/>
          <a:cs typeface="Helvetica Neue Light" charset="0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charset="2"/>
        <a:buChar char="Ø"/>
        <a:defRPr sz="1800" b="0" i="0" kern="1200">
          <a:solidFill>
            <a:schemeClr val="tx1"/>
          </a:solidFill>
          <a:uFillTx/>
          <a:latin typeface="+mn-lt"/>
          <a:ea typeface="Helvetica Neue Light" charset="0"/>
          <a:cs typeface="Helvetica Neue Light" charset="0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charset="2"/>
        <a:buChar char="Ø"/>
        <a:defRPr sz="1800" b="0" i="0" kern="1200">
          <a:solidFill>
            <a:schemeClr val="tx1"/>
          </a:solidFill>
          <a:uFillTx/>
          <a:latin typeface="+mn-lt"/>
          <a:ea typeface="Helvetica Neue Light" charset="0"/>
          <a:cs typeface="Helvetica Neue Light" charset="0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9pPr>
    </p:bodyStyle>
    <p:otherStyle>
      <a:defPPr>
        <a:defRPr lang="en-US">
          <a:uFillTx/>
        </a:defRPr>
      </a:defPPr>
      <a:lvl1pPr marL="0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5.e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://southafrica.opendataforafrica.org/fowshlc/home-page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hyperlink" Target="http://www.bls.gov/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1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herryblossom.org/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7.png"/><Relationship Id="rId4" Type="http://schemas.openxmlformats.org/officeDocument/2006/relationships/image" Target="../media/image18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1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1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emf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1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1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1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1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tiff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1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rgbClr val="0432FF"/>
                </a:solidFill>
              </a:rPr>
              <a:t>Visualization</a:t>
            </a:r>
          </a:p>
        </p:txBody>
      </p:sp>
    </p:spTree>
    <p:extLst>
      <p:ext uri="{BB962C8B-B14F-4D97-AF65-F5344CB8AC3E}">
        <p14:creationId xmlns:p14="http://schemas.microsoft.com/office/powerpoint/2010/main" val="15781554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432FF"/>
                </a:solidFill>
              </a:rPr>
              <a:t>Variable Represents → Plot Type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15624688"/>
              </p:ext>
            </p:extLst>
          </p:nvPr>
        </p:nvGraphicFramePr>
        <p:xfrm>
          <a:off x="838198" y="2148087"/>
          <a:ext cx="10065188" cy="42286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771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88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30664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Plot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29907">
                <a:tc>
                  <a:txBody>
                    <a:bodyPr/>
                    <a:lstStyle/>
                    <a:p>
                      <a:r>
                        <a:rPr lang="en-US" dirty="0"/>
                        <a:t>Quantitative </a:t>
                      </a:r>
                      <a:r>
                        <a:rPr lang="en-US" baseline="0" dirty="0"/>
                        <a:t>–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Histogram, Density curve</a:t>
                      </a:r>
                    </a:p>
                    <a:p>
                      <a:r>
                        <a:rPr lang="en-US" dirty="0"/>
                        <a:t>Box plot, Violin plot</a:t>
                      </a:r>
                    </a:p>
                    <a:p>
                      <a:r>
                        <a:rPr lang="en-US" dirty="0"/>
                        <a:t>Normal </a:t>
                      </a:r>
                      <a:r>
                        <a:rPr lang="en-US" dirty="0" err="1"/>
                        <a:t>quantile</a:t>
                      </a:r>
                      <a:r>
                        <a:rPr lang="en-US" dirty="0"/>
                        <a:t> plot</a:t>
                      </a:r>
                    </a:p>
                    <a:p>
                      <a:pPr marL="0" marR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Few Observations</a:t>
                      </a:r>
                      <a:r>
                        <a:rPr lang="en-US" baseline="0" dirty="0"/>
                        <a:t> - </a:t>
                      </a:r>
                      <a:r>
                        <a:rPr lang="en-US" dirty="0"/>
                        <a:t>Rug plot,</a:t>
                      </a:r>
                      <a:r>
                        <a:rPr lang="en-US" baseline="0" dirty="0"/>
                        <a:t> </a:t>
                      </a:r>
                      <a:r>
                        <a:rPr lang="en-US" dirty="0"/>
                        <a:t>Dot plot</a:t>
                      </a:r>
                    </a:p>
                    <a:p>
                      <a:pPr marL="0" marR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Caution if discrete: density</a:t>
                      </a:r>
                      <a:r>
                        <a:rPr lang="en-US" baseline="0" dirty="0"/>
                        <a:t> curves and </a:t>
                      </a:r>
                      <a:r>
                        <a:rPr lang="en-US" dirty="0"/>
                        <a:t>box plots may be misleading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68050">
                <a:tc>
                  <a:txBody>
                    <a:bodyPr/>
                    <a:lstStyle/>
                    <a:p>
                      <a:r>
                        <a:rPr lang="en-US" dirty="0"/>
                        <a:t>Qualitative –</a:t>
                      </a:r>
                    </a:p>
                    <a:p>
                      <a:r>
                        <a:rPr lang="en-US" dirty="0"/>
                        <a:t>Counts of categories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Dot chart</a:t>
                      </a:r>
                    </a:p>
                    <a:p>
                      <a:pPr marL="0" marR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Bar chart</a:t>
                      </a:r>
                    </a:p>
                    <a:p>
                      <a:r>
                        <a:rPr lang="en-US" dirty="0"/>
                        <a:t>Pie chart (avoid!)</a:t>
                      </a:r>
                    </a:p>
                    <a:p>
                      <a:pPr marL="0" marR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Caution</a:t>
                      </a:r>
                      <a:r>
                        <a:rPr lang="en-US" baseline="0" dirty="0"/>
                        <a:t> if ordinal –order of bars, dots, etc. should reflect category order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152013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432FF"/>
                </a:solidFill>
              </a:rPr>
              <a:t>Variable Represents → Plot Type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56377335"/>
              </p:ext>
            </p:extLst>
          </p:nvPr>
        </p:nvGraphicFramePr>
        <p:xfrm>
          <a:off x="1175973" y="1999477"/>
          <a:ext cx="9011331" cy="38083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48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327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0377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0794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Quantitative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Qualitative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65917">
                <a:tc>
                  <a:txBody>
                    <a:bodyPr/>
                    <a:lstStyle/>
                    <a:p>
                      <a:r>
                        <a:rPr lang="en-US" dirty="0"/>
                        <a:t>Quantitative</a:t>
                      </a:r>
                      <a:r>
                        <a:rPr lang="en-US" baseline="0" dirty="0"/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Scatter plot</a:t>
                      </a:r>
                    </a:p>
                    <a:p>
                      <a:pPr marL="0" marR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aseline="0" dirty="0"/>
                        <a:t>Smooth scatter</a:t>
                      </a:r>
                    </a:p>
                    <a:p>
                      <a:pPr marL="0" marR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aseline="0" dirty="0"/>
                        <a:t>Contour plot</a:t>
                      </a:r>
                    </a:p>
                    <a:p>
                      <a:pPr marL="0" marR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aseline="0" dirty="0"/>
                        <a:t>Smooth lines and curves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Multiple histograms, density</a:t>
                      </a:r>
                      <a:r>
                        <a:rPr lang="en-US" baseline="0" dirty="0"/>
                        <a:t> curves, </a:t>
                      </a:r>
                    </a:p>
                    <a:p>
                      <a:r>
                        <a:rPr lang="en-US" baseline="0" dirty="0"/>
                        <a:t>Avoid jiggling!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53501">
                <a:tc>
                  <a:txBody>
                    <a:bodyPr/>
                    <a:lstStyle/>
                    <a:p>
                      <a:r>
                        <a:rPr lang="en-US" dirty="0"/>
                        <a:t>Qualitative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Side-by-side bar plot</a:t>
                      </a:r>
                    </a:p>
                    <a:p>
                      <a:r>
                        <a:rPr lang="en-US" dirty="0"/>
                        <a:t>Overlaid Lines plot</a:t>
                      </a:r>
                    </a:p>
                    <a:p>
                      <a:r>
                        <a:rPr lang="en-US" dirty="0"/>
                        <a:t>Side-by-side</a:t>
                      </a:r>
                      <a:r>
                        <a:rPr lang="en-US" baseline="0" dirty="0"/>
                        <a:t> dot chart</a:t>
                      </a:r>
                      <a:endParaRPr lang="en-US" dirty="0"/>
                    </a:p>
                    <a:p>
                      <a:r>
                        <a:rPr lang="en-US" dirty="0"/>
                        <a:t>Mosaic plot</a:t>
                      </a:r>
                    </a:p>
                    <a:p>
                      <a:r>
                        <a:rPr lang="en-US" dirty="0"/>
                        <a:t>Avoid stacking!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35560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0432FF"/>
                </a:solidFill>
              </a:rPr>
              <a:t>ggplot</a:t>
            </a:r>
            <a:r>
              <a:rPr lang="en-US" dirty="0">
                <a:solidFill>
                  <a:srgbClr val="0432FF"/>
                </a:solidFill>
              </a:rPr>
              <a:t> model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800" y="3886200"/>
            <a:ext cx="7772400" cy="1752600"/>
          </a:xfrm>
        </p:spPr>
        <p:txBody>
          <a:bodyPr/>
          <a:lstStyle/>
          <a:p>
            <a:r>
              <a:rPr lang="en-US" dirty="0"/>
              <a:t>Based on the Grammar of Graphics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9791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432FF"/>
                </a:solidFill>
              </a:rPr>
              <a:t>Three Basic Elements of a </a:t>
            </a:r>
            <a:r>
              <a:rPr lang="en-US" dirty="0" err="1">
                <a:solidFill>
                  <a:srgbClr val="0432FF"/>
                </a:solidFill>
              </a:rPr>
              <a:t>ggplot</a:t>
            </a:r>
            <a:endParaRPr lang="en-US" dirty="0">
              <a:solidFill>
                <a:srgbClr val="0432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i="1" dirty="0"/>
              <a:t>Aesthetic mapping </a:t>
            </a:r>
            <a:r>
              <a:rPr lang="en-US" dirty="0"/>
              <a:t>- connects variables in a data frame to features of the plot</a:t>
            </a:r>
          </a:p>
          <a:p>
            <a:r>
              <a:rPr lang="en-US" i="1" dirty="0"/>
              <a:t>Layers</a:t>
            </a:r>
            <a:r>
              <a:rPr lang="en-US" dirty="0"/>
              <a:t> – plots are created in layers</a:t>
            </a:r>
          </a:p>
          <a:p>
            <a:r>
              <a:rPr lang="en-US" i="1" dirty="0"/>
              <a:t>Themes</a:t>
            </a:r>
            <a:r>
              <a:rPr lang="en-US" dirty="0"/>
              <a:t> - customizes the non-data components of the plot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28785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432FF"/>
                </a:solidFill>
              </a:rPr>
              <a:t>Aesthetic Mapping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y – y-axis</a:t>
            </a:r>
          </a:p>
          <a:p>
            <a:r>
              <a:rPr lang="en-US" dirty="0"/>
              <a:t>x – x-axis</a:t>
            </a:r>
          </a:p>
          <a:p>
            <a:r>
              <a:rPr lang="en-US" dirty="0"/>
              <a:t>color – color of points, lines, etc. </a:t>
            </a:r>
          </a:p>
          <a:p>
            <a:r>
              <a:rPr lang="en-US" dirty="0"/>
              <a:t>group – conditioning/</a:t>
            </a:r>
            <a:r>
              <a:rPr lang="en-US" dirty="0" err="1"/>
              <a:t>subsetting</a:t>
            </a:r>
            <a:endParaRPr lang="en-US" dirty="0"/>
          </a:p>
          <a:p>
            <a:pPr marL="14287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69438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432FF"/>
                </a:solidFill>
              </a:rPr>
              <a:t>Layers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geoms</a:t>
            </a:r>
            <a:r>
              <a:rPr lang="en-US" dirty="0"/>
              <a:t> – geometric shapes, e.g.,</a:t>
            </a:r>
          </a:p>
          <a:p>
            <a:pPr lvl="1"/>
            <a:r>
              <a:rPr lang="en-US" dirty="0" err="1"/>
              <a:t>geom_point</a:t>
            </a:r>
            <a:r>
              <a:rPr lang="en-US" dirty="0"/>
              <a:t> – layers on points for a scatter plot</a:t>
            </a:r>
          </a:p>
          <a:p>
            <a:pPr lvl="1"/>
            <a:r>
              <a:rPr lang="en-US" dirty="0" err="1"/>
              <a:t>geom_smooth</a:t>
            </a:r>
            <a:r>
              <a:rPr lang="en-US" dirty="0"/>
              <a:t> – layers on a smooth line or curve</a:t>
            </a:r>
          </a:p>
          <a:p>
            <a:pPr lvl="1"/>
            <a:r>
              <a:rPr lang="en-US" dirty="0" err="1"/>
              <a:t>geom_histogram</a:t>
            </a:r>
            <a:r>
              <a:rPr lang="en-US" dirty="0"/>
              <a:t>, </a:t>
            </a:r>
            <a:r>
              <a:rPr lang="en-US" dirty="0" err="1"/>
              <a:t>geom_density</a:t>
            </a:r>
            <a:r>
              <a:rPr lang="en-US" dirty="0"/>
              <a:t>, </a:t>
            </a:r>
            <a:r>
              <a:rPr lang="en-US" dirty="0" err="1"/>
              <a:t>geom_boxplot</a:t>
            </a:r>
            <a:r>
              <a:rPr lang="en-US" dirty="0"/>
              <a:t>, </a:t>
            </a:r>
            <a:r>
              <a:rPr lang="en-US" dirty="0" err="1"/>
              <a:t>geom_bar</a:t>
            </a:r>
            <a:endParaRPr lang="en-US" dirty="0"/>
          </a:p>
          <a:p>
            <a:r>
              <a:rPr lang="en-US" dirty="0"/>
              <a:t>scale - control the scales of data components</a:t>
            </a:r>
          </a:p>
          <a:p>
            <a:pPr lvl="1"/>
            <a:r>
              <a:rPr lang="en-US" dirty="0"/>
              <a:t>x and y axis scale for specifying the limits and labels for axes</a:t>
            </a:r>
          </a:p>
          <a:p>
            <a:pPr lvl="1"/>
            <a:r>
              <a:rPr lang="en-US" dirty="0"/>
              <a:t>color palettes for the color scale and labels for legends</a:t>
            </a:r>
          </a:p>
          <a:p>
            <a:r>
              <a:rPr lang="en-US" dirty="0"/>
              <a:t>Annotate - adds fixed reference information</a:t>
            </a:r>
          </a:p>
          <a:p>
            <a:pPr marL="14287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97950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432FF"/>
                </a:solidFill>
              </a:rPr>
              <a:t>Themes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Change overall theme, e.g.,</a:t>
            </a:r>
          </a:p>
          <a:p>
            <a:pPr lvl="1"/>
            <a:r>
              <a:rPr lang="en-US" dirty="0" err="1"/>
              <a:t>theme_bw</a:t>
            </a:r>
            <a:r>
              <a:rPr lang="en-US" dirty="0"/>
              <a:t>– black and white theme </a:t>
            </a:r>
          </a:p>
          <a:p>
            <a:pPr lvl="1"/>
            <a:r>
              <a:rPr lang="en-US" dirty="0" err="1"/>
              <a:t>theme_classic</a:t>
            </a:r>
            <a:r>
              <a:rPr lang="en-US" dirty="0"/>
              <a:t> – base R graphics appearance</a:t>
            </a:r>
          </a:p>
          <a:p>
            <a:r>
              <a:rPr lang="en-US" dirty="0"/>
              <a:t>Tweak</a:t>
            </a:r>
          </a:p>
          <a:p>
            <a:pPr lvl="1"/>
            <a:r>
              <a:rPr lang="en-US" dirty="0"/>
              <a:t>Location of a legend</a:t>
            </a:r>
          </a:p>
          <a:p>
            <a:pPr lvl="1"/>
            <a:r>
              <a:rPr lang="en-US" dirty="0"/>
              <a:t>Grid lines</a:t>
            </a:r>
          </a:p>
          <a:p>
            <a:pPr lvl="1"/>
            <a:r>
              <a:rPr lang="en-US" dirty="0"/>
              <a:t>Font size and type</a:t>
            </a:r>
          </a:p>
          <a:p>
            <a:pPr marL="14287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53161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rgbClr val="0432FF"/>
                </a:solidFill>
              </a:rPr>
              <a:t>Case: Infant Health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800" y="3886200"/>
            <a:ext cx="7772400" cy="1752600"/>
          </a:xfrm>
        </p:spPr>
        <p:txBody>
          <a:bodyPr/>
          <a:lstStyle/>
          <a:p>
            <a:r>
              <a:rPr lang="en-US" dirty="0"/>
              <a:t>load(</a:t>
            </a:r>
            <a:r>
              <a:rPr lang="en-US" dirty="0" err="1"/>
              <a:t>url</a:t>
            </a:r>
            <a:r>
              <a:rPr lang="en-US" dirty="0"/>
              <a:t>("http://</a:t>
            </a:r>
            <a:r>
              <a:rPr lang="en-US" dirty="0" err="1"/>
              <a:t>www.stat.berkeley.edu</a:t>
            </a:r>
            <a:r>
              <a:rPr lang="en-US" dirty="0"/>
              <a:t>/users/</a:t>
            </a:r>
            <a:r>
              <a:rPr lang="en-US" dirty="0" err="1"/>
              <a:t>nolan</a:t>
            </a:r>
            <a:r>
              <a:rPr lang="en-US" dirty="0"/>
              <a:t>/data/</a:t>
            </a:r>
            <a:r>
              <a:rPr lang="en-US" dirty="0" err="1"/>
              <a:t>babies.Rda</a:t>
            </a:r>
            <a:r>
              <a:rPr lang="en-US" dirty="0"/>
              <a:t>"))</a:t>
            </a:r>
          </a:p>
          <a:p>
            <a:r>
              <a:rPr lang="en-US" dirty="0"/>
              <a:t>Or.  load("./data/</a:t>
            </a:r>
            <a:r>
              <a:rPr lang="en-US" dirty="0" err="1"/>
              <a:t>babies.Rda</a:t>
            </a:r>
            <a:r>
              <a:rPr lang="en-US" dirty="0"/>
              <a:t>")</a:t>
            </a:r>
          </a:p>
        </p:txBody>
      </p:sp>
    </p:spTree>
    <p:extLst>
      <p:ext uri="{BB962C8B-B14F-4D97-AF65-F5344CB8AC3E}">
        <p14:creationId xmlns:p14="http://schemas.microsoft.com/office/powerpoint/2010/main" val="18061935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432FF"/>
                </a:solidFill>
              </a:rPr>
              <a:t>Kaiser Study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Oakland Kaiser mothers </a:t>
            </a:r>
          </a:p>
          <a:p>
            <a:r>
              <a:rPr lang="en-US" dirty="0"/>
              <a:t>1960s</a:t>
            </a:r>
          </a:p>
          <a:p>
            <a:r>
              <a:rPr lang="en-US" dirty="0"/>
              <a:t>Measure the babies weight (in ounces) at birth</a:t>
            </a:r>
          </a:p>
          <a:p>
            <a:r>
              <a:rPr lang="en-US" dirty="0"/>
              <a:t>All babies: </a:t>
            </a:r>
          </a:p>
          <a:p>
            <a:pPr lvl="1"/>
            <a:r>
              <a:rPr lang="en-US" dirty="0"/>
              <a:t>Male</a:t>
            </a:r>
          </a:p>
          <a:p>
            <a:pPr lvl="1"/>
            <a:r>
              <a:rPr lang="en-US" dirty="0"/>
              <a:t>Single births (no twins, etc.)</a:t>
            </a:r>
          </a:p>
          <a:p>
            <a:pPr lvl="1"/>
            <a:r>
              <a:rPr lang="en-US" dirty="0"/>
              <a:t>Survived 28 days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30394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432FF"/>
                </a:solidFill>
              </a:rPr>
              <a:t>Information collected on mother’s and their babies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Birth weight (ounces)</a:t>
            </a:r>
          </a:p>
          <a:p>
            <a:r>
              <a:rPr lang="en-US" dirty="0"/>
              <a:t>Gestation (weeks)</a:t>
            </a:r>
          </a:p>
          <a:p>
            <a:r>
              <a:rPr lang="en-US" dirty="0"/>
              <a:t>Parity - total number of previous pregnancies</a:t>
            </a:r>
          </a:p>
          <a:p>
            <a:r>
              <a:rPr lang="en-US" dirty="0"/>
              <a:t>Mother’s height and weight</a:t>
            </a:r>
          </a:p>
          <a:p>
            <a:r>
              <a:rPr lang="en-US" dirty="0"/>
              <a:t>Mother’s smoking status</a:t>
            </a:r>
          </a:p>
          <a:p>
            <a:r>
              <a:rPr lang="en-US" dirty="0"/>
              <a:t>Mother’s age, race, education level, income</a:t>
            </a:r>
          </a:p>
          <a:p>
            <a:r>
              <a:rPr lang="en-US" dirty="0"/>
              <a:t>And more…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67117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432FF"/>
                </a:solidFill>
              </a:rPr>
              <a:t>Why focus on Graphics?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Visualization belongs in every stage of the data life cycle</a:t>
            </a:r>
          </a:p>
          <a:p>
            <a:r>
              <a:rPr lang="en-US" dirty="0"/>
              <a:t>Plots can uncover structure in data that can’t be detected from numerical summaries</a:t>
            </a:r>
          </a:p>
          <a:p>
            <a:r>
              <a:rPr lang="en-US" dirty="0"/>
              <a:t>Alternative approach to learning the method of comparison, variation, distribution</a:t>
            </a:r>
          </a:p>
          <a:p>
            <a:r>
              <a:rPr lang="en-US" dirty="0"/>
              <a:t>Visualization is an important communication skill </a:t>
            </a:r>
          </a:p>
        </p:txBody>
      </p:sp>
    </p:spTree>
    <p:extLst>
      <p:ext uri="{BB962C8B-B14F-4D97-AF65-F5344CB8AC3E}">
        <p14:creationId xmlns:p14="http://schemas.microsoft.com/office/powerpoint/2010/main" val="5942782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3FD7774-0C1A-2447-B53C-5BA664A797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293358" cy="4351339"/>
          </a:xfrm>
        </p:spPr>
        <p:txBody>
          <a:bodyPr/>
          <a:lstStyle/>
          <a:p>
            <a:r>
              <a:rPr lang="en-US" dirty="0"/>
              <a:t>Birthweight</a:t>
            </a:r>
          </a:p>
          <a:p>
            <a:r>
              <a:rPr lang="en-US" dirty="0"/>
              <a:t>The most basic visual representation of one quantitative variable is the </a:t>
            </a:r>
            <a:r>
              <a:rPr lang="en-US" i="1" dirty="0"/>
              <a:t>rug plot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36A17D-3D28-6E43-AF9B-6C4F54FF42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432FF"/>
                </a:solidFill>
              </a:rPr>
              <a:t>Quantitative – Continuous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B3A7DC-BF0C-E14E-9F8A-FAAF2E528E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7670" y="1245122"/>
            <a:ext cx="6292850" cy="485775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F30BB46-2912-0544-90B3-177892746F5C}"/>
              </a:ext>
            </a:extLst>
          </p:cNvPr>
          <p:cNvSpPr/>
          <p:nvPr/>
        </p:nvSpPr>
        <p:spPr>
          <a:xfrm>
            <a:off x="5131558" y="1187711"/>
            <a:ext cx="6591869" cy="38892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9D0747-520C-DA43-972E-A3B44D3DDBA7}"/>
              </a:ext>
            </a:extLst>
          </p:cNvPr>
          <p:cNvSpPr txBox="1"/>
          <p:nvPr/>
        </p:nvSpPr>
        <p:spPr>
          <a:xfrm>
            <a:off x="6632812" y="3089628"/>
            <a:ext cx="4162567" cy="138499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800" dirty="0"/>
              <a:t>Hard to see much of the distribution with this rug plot</a:t>
            </a:r>
          </a:p>
        </p:txBody>
      </p:sp>
    </p:spTree>
    <p:extLst>
      <p:ext uri="{BB962C8B-B14F-4D97-AF65-F5344CB8AC3E}">
        <p14:creationId xmlns:p14="http://schemas.microsoft.com/office/powerpoint/2010/main" val="6125679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/>
          <p:cNvGrpSpPr/>
          <p:nvPr/>
        </p:nvGrpSpPr>
        <p:grpSpPr>
          <a:xfrm>
            <a:off x="5584407" y="1401490"/>
            <a:ext cx="6934187" cy="5093439"/>
            <a:chOff x="5543464" y="1764561"/>
            <a:chExt cx="6934187" cy="4622791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43464" y="1764561"/>
              <a:ext cx="6934187" cy="4622791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8622735" y="2431864"/>
              <a:ext cx="856325" cy="646331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/>
                <a:t>Main </a:t>
              </a:r>
              <a:br>
                <a:rPr lang="en-US"/>
              </a:br>
              <a:r>
                <a:rPr lang="en-US"/>
                <a:t>Mode</a:t>
              </a:r>
              <a:endParaRPr 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448712" y="4075956"/>
              <a:ext cx="1114408" cy="646331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/>
                <a:t>Second </a:t>
              </a:r>
              <a:br>
                <a:rPr lang="en-US"/>
              </a:br>
              <a:r>
                <a:rPr lang="en-US"/>
                <a:t>Mode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 rot="3839090">
              <a:off x="8610595" y="4392683"/>
              <a:ext cx="1383712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/>
                <a:t>Skew Right</a:t>
              </a:r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9771861" y="5421065"/>
              <a:ext cx="700833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/>
                <a:t>Gap</a:t>
              </a:r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0464708" y="5095435"/>
              <a:ext cx="1007007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dirty="0"/>
                <a:t>Outliers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212358" y="5962541"/>
              <a:ext cx="620683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/>
                <a:t>Rug</a:t>
              </a:r>
              <a:endParaRPr 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 rot="16200000">
              <a:off x="7897630" y="4695740"/>
              <a:ext cx="1305165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/>
                <a:t>Histogram</a:t>
              </a:r>
              <a:endParaRPr lang="en-US" dirty="0"/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 flipV="1">
              <a:off x="8622735" y="5840146"/>
              <a:ext cx="54053" cy="20313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6448712" y="2790248"/>
              <a:ext cx="1410964" cy="923330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r"/>
              <a:r>
                <a:rPr lang="en-US"/>
                <a:t>Smoothed </a:t>
              </a:r>
              <a:br>
                <a:rPr lang="en-US"/>
              </a:br>
              <a:r>
                <a:rPr lang="en-US"/>
                <a:t>Density </a:t>
              </a:r>
              <a:br>
                <a:rPr lang="en-US"/>
              </a:br>
              <a:r>
                <a:rPr lang="en-US"/>
                <a:t>Estimator</a:t>
              </a:r>
            </a:p>
          </p:txBody>
        </p:sp>
        <p:cxnSp>
          <p:nvCxnSpPr>
            <p:cNvPr id="19" name="Straight Arrow Connector 18"/>
            <p:cNvCxnSpPr/>
            <p:nvPr/>
          </p:nvCxnSpPr>
          <p:spPr>
            <a:xfrm>
              <a:off x="7661282" y="3721481"/>
              <a:ext cx="551076" cy="136318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4191" y="76620"/>
            <a:ext cx="10801350" cy="1325563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0432FF"/>
                </a:solidFill>
              </a:rPr>
              <a:t>Histograms and Density Curves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022" y="1254265"/>
            <a:ext cx="11116235" cy="5240664"/>
          </a:xfrm>
        </p:spPr>
        <p:txBody>
          <a:bodyPr>
            <a:normAutofit/>
          </a:bodyPr>
          <a:lstStyle/>
          <a:p>
            <a:pPr marL="14287" indent="0">
              <a:buNone/>
            </a:pPr>
            <a:r>
              <a:rPr lang="en-US" dirty="0"/>
              <a:t>Describes distribution of data </a:t>
            </a:r>
            <a:r>
              <a:rPr lang="mr-IN" dirty="0"/>
              <a:t>–</a:t>
            </a:r>
            <a:r>
              <a:rPr lang="en-US" dirty="0"/>
              <a:t> relative prevalence of values</a:t>
            </a:r>
          </a:p>
          <a:p>
            <a:r>
              <a:rPr lang="en-US" dirty="0"/>
              <a:t>Histogram</a:t>
            </a:r>
          </a:p>
          <a:p>
            <a:pPr lvl="1"/>
            <a:r>
              <a:rPr lang="en-US" dirty="0"/>
              <a:t>relative frequency of values </a:t>
            </a:r>
          </a:p>
          <a:p>
            <a:pPr lvl="1"/>
            <a:r>
              <a:rPr lang="en-US" dirty="0"/>
              <a:t>Tradeoff of bin sizes</a:t>
            </a:r>
          </a:p>
          <a:p>
            <a:r>
              <a:rPr lang="en-US" dirty="0"/>
              <a:t>Rug Plot</a:t>
            </a:r>
          </a:p>
          <a:p>
            <a:pPr lvl="1"/>
            <a:r>
              <a:rPr lang="en-US" dirty="0"/>
              <a:t>Shows the actual data </a:t>
            </a:r>
            <a:br>
              <a:rPr lang="en-US" dirty="0"/>
            </a:br>
            <a:r>
              <a:rPr lang="en-US" dirty="0"/>
              <a:t>locations</a:t>
            </a:r>
          </a:p>
          <a:p>
            <a:r>
              <a:rPr lang="en-US" dirty="0"/>
              <a:t>Smoothed density estimator</a:t>
            </a:r>
          </a:p>
          <a:p>
            <a:pPr lvl="1"/>
            <a:r>
              <a:rPr lang="en-US" dirty="0"/>
              <a:t>Tradeoff of “bandwidth” </a:t>
            </a:r>
            <a:br>
              <a:rPr lang="en-US" dirty="0"/>
            </a:br>
            <a:r>
              <a:rPr lang="en-US" dirty="0"/>
              <a:t>parameter (more on this later) </a:t>
            </a:r>
          </a:p>
        </p:txBody>
      </p:sp>
    </p:spTree>
    <p:extLst>
      <p:ext uri="{BB962C8B-B14F-4D97-AF65-F5344CB8AC3E}">
        <p14:creationId xmlns:p14="http://schemas.microsoft.com/office/powerpoint/2010/main" val="11397020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/>
          <p:cNvGrpSpPr/>
          <p:nvPr/>
        </p:nvGrpSpPr>
        <p:grpSpPr>
          <a:xfrm>
            <a:off x="1783211" y="1692603"/>
            <a:ext cx="3980901" cy="5455303"/>
            <a:chOff x="612962" y="1471824"/>
            <a:chExt cx="3980901" cy="5455303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11" y="1471824"/>
              <a:ext cx="2727652" cy="5455303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2477240" y="5566978"/>
              <a:ext cx="1808508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dirty="0"/>
                <a:t>Lower Quartile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457766" y="4128748"/>
              <a:ext cx="1822935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dirty="0"/>
                <a:t>Upper Quartile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12962" y="4551736"/>
              <a:ext cx="1587358" cy="923330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r"/>
              <a:r>
                <a:rPr lang="en-US" dirty="0"/>
                <a:t>Interquartile </a:t>
              </a:r>
            </a:p>
            <a:p>
              <a:pPr algn="r"/>
              <a:r>
                <a:rPr lang="en-US" dirty="0"/>
                <a:t>Range (IQR)</a:t>
              </a:r>
            </a:p>
            <a:p>
              <a:pPr algn="r"/>
              <a:r>
                <a:rPr lang="en-US" dirty="0"/>
                <a:t>50</a:t>
              </a:r>
              <a:r>
                <a:rPr lang="en-US" i="1" dirty="0"/>
                <a:t>% of Data</a:t>
              </a:r>
              <a:endParaRPr lang="en-US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2246011" y="2256650"/>
              <a:ext cx="100700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/>
                <a:t>Outliers</a:t>
              </a:r>
              <a:endParaRPr lang="en-US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791455" y="3576521"/>
              <a:ext cx="877163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/>
                <a:t>Wisker</a:t>
              </a:r>
              <a:endParaRPr lang="en-US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761162" y="4613440"/>
              <a:ext cx="1050288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Median</a:t>
              </a:r>
            </a:p>
          </p:txBody>
        </p:sp>
        <p:cxnSp>
          <p:nvCxnSpPr>
            <p:cNvPr id="22" name="Straight Connector 21"/>
            <p:cNvCxnSpPr/>
            <p:nvPr/>
          </p:nvCxnSpPr>
          <p:spPr>
            <a:xfrm>
              <a:off x="2443912" y="4679285"/>
              <a:ext cx="1638561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Left Brace 27"/>
            <p:cNvSpPr/>
            <p:nvPr/>
          </p:nvSpPr>
          <p:spPr>
            <a:xfrm>
              <a:off x="2164835" y="4459824"/>
              <a:ext cx="231441" cy="1107154"/>
            </a:xfrm>
            <a:prstGeom prst="leftBrac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-42618"/>
            <a:ext cx="10801350" cy="1325563"/>
          </a:xfrm>
        </p:spPr>
        <p:txBody>
          <a:bodyPr/>
          <a:lstStyle/>
          <a:p>
            <a:r>
              <a:rPr lang="en-US" dirty="0">
                <a:solidFill>
                  <a:srgbClr val="0432FF"/>
                </a:solidFill>
              </a:rPr>
              <a:t>Box Plot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9884" y="1346460"/>
            <a:ext cx="10515600" cy="863787"/>
          </a:xfrm>
        </p:spPr>
        <p:txBody>
          <a:bodyPr>
            <a:normAutofit/>
          </a:bodyPr>
          <a:lstStyle/>
          <a:p>
            <a:pPr marL="14287" indent="0">
              <a:buNone/>
            </a:pPr>
            <a:r>
              <a:rPr lang="en-US" dirty="0"/>
              <a:t>Useful for comparing multiple distributions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145182" y="3443357"/>
            <a:ext cx="4254978" cy="1015663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000" dirty="0"/>
              <a:t>Outliers are more than 1.5 * IQR away from lower and upper quartiles.</a:t>
            </a:r>
          </a:p>
        </p:txBody>
      </p:sp>
      <p:sp>
        <p:nvSpPr>
          <p:cNvPr id="17" name="Left Brace 16"/>
          <p:cNvSpPr/>
          <p:nvPr/>
        </p:nvSpPr>
        <p:spPr>
          <a:xfrm rot="10800000">
            <a:off x="5305520" y="4680603"/>
            <a:ext cx="231441" cy="1107154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Left Brace 18"/>
          <p:cNvSpPr/>
          <p:nvPr/>
        </p:nvSpPr>
        <p:spPr>
          <a:xfrm rot="10800000">
            <a:off x="5305519" y="3004558"/>
            <a:ext cx="698094" cy="1660731"/>
          </a:xfrm>
          <a:prstGeom prst="leftBrace">
            <a:avLst>
              <a:gd name="adj1" fmla="val 0"/>
              <a:gd name="adj2" fmla="val 51332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B157D4-C127-CC4C-B4E9-F03F27DF5EFB}"/>
              </a:ext>
            </a:extLst>
          </p:cNvPr>
          <p:cNvSpPr txBox="1"/>
          <p:nvPr/>
        </p:nvSpPr>
        <p:spPr>
          <a:xfrm>
            <a:off x="6327434" y="4490113"/>
            <a:ext cx="3785558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dirty="0"/>
              <a:t>Visualization of summary statistics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D6CFC23-4E67-8B43-9A7F-89CF0116B1F8}"/>
              </a:ext>
            </a:extLst>
          </p:cNvPr>
          <p:cNvSpPr txBox="1"/>
          <p:nvPr/>
        </p:nvSpPr>
        <p:spPr>
          <a:xfrm>
            <a:off x="6375141" y="5372679"/>
            <a:ext cx="3785558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dirty="0"/>
              <a:t>Can lose a lot of features, such as…?</a:t>
            </a:r>
          </a:p>
        </p:txBody>
      </p:sp>
    </p:spTree>
    <p:extLst>
      <p:ext uri="{BB962C8B-B14F-4D97-AF65-F5344CB8AC3E}">
        <p14:creationId xmlns:p14="http://schemas.microsoft.com/office/powerpoint/2010/main" val="28469972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49" y="320675"/>
            <a:ext cx="10699131" cy="1325563"/>
          </a:xfrm>
        </p:spPr>
        <p:txBody>
          <a:bodyPr/>
          <a:lstStyle/>
          <a:p>
            <a:r>
              <a:rPr lang="en-US" dirty="0">
                <a:solidFill>
                  <a:srgbClr val="0432FF"/>
                </a:solidFill>
              </a:rPr>
              <a:t>Histogram &amp; Density Curve – </a:t>
            </a:r>
            <a:br>
              <a:rPr lang="en-US" dirty="0">
                <a:solidFill>
                  <a:srgbClr val="0432FF"/>
                </a:solidFill>
              </a:rPr>
            </a:br>
            <a:r>
              <a:rPr lang="en-US" dirty="0">
                <a:solidFill>
                  <a:srgbClr val="0432FF"/>
                </a:solidFill>
              </a:rPr>
              <a:t>both smooth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851101" y="5653744"/>
            <a:ext cx="7620211" cy="52322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800" dirty="0"/>
              <a:t>0.7, 0.8, 0.9, 2.1, 2.2, 2.8, 2.9, 3.1, 3.6, 4.8</a:t>
            </a:r>
          </a:p>
        </p:txBody>
      </p:sp>
      <p:pic>
        <p:nvPicPr>
          <p:cNvPr id="8" name="Content Placeholder 4" descr="histWshadedBin.png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4898" b="-24898"/>
          <a:stretch>
            <a:fillRect/>
          </a:stretch>
        </p:blipFill>
        <p:spPr/>
      </p:pic>
      <p:pic>
        <p:nvPicPr>
          <p:cNvPr id="11" name="Content Placeholder 10" descr="pts10kde.png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4898" b="-2489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0767017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432FF"/>
                </a:solidFill>
              </a:rPr>
              <a:t>Qualitative Variable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1380067" y="1463330"/>
            <a:ext cx="377613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Bar Width – has no meaning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17538" y="5915351"/>
            <a:ext cx="10579123" cy="46166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400" dirty="0"/>
              <a:t>Why do we not reorder the bars according from shortest to tallest?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B474D5D-671A-5547-B73E-CF3BC940BDC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825500" y="2579015"/>
            <a:ext cx="5181600" cy="3174758"/>
          </a:xfrm>
        </p:spPr>
      </p:pic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315ACBEC-4D9C-2046-B6FE-6067ED88A48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172200" y="2579015"/>
            <a:ext cx="5181600" cy="3152140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8113336-EFB2-A04D-A6A8-F07E98F19436}"/>
              </a:ext>
            </a:extLst>
          </p:cNvPr>
          <p:cNvSpPr txBox="1"/>
          <p:nvPr/>
        </p:nvSpPr>
        <p:spPr>
          <a:xfrm>
            <a:off x="6502400" y="1463330"/>
            <a:ext cx="4927600" cy="123110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800" dirty="0"/>
              <a:t>Dot plot focuses on comparison of the values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262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432FF"/>
                </a:solidFill>
              </a:rPr>
              <a:t>Two Quantitative Variables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565" y="1825625"/>
            <a:ext cx="5207104" cy="4351338"/>
          </a:xfrm>
        </p:spPr>
      </p:pic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9983" y="1825625"/>
            <a:ext cx="4948686" cy="4351338"/>
          </a:xfrm>
        </p:spPr>
      </p:pic>
    </p:spTree>
    <p:extLst>
      <p:ext uri="{BB962C8B-B14F-4D97-AF65-F5344CB8AC3E}">
        <p14:creationId xmlns:p14="http://schemas.microsoft.com/office/powerpoint/2010/main" val="6185655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52450" y="413598"/>
            <a:ext cx="10801350" cy="13255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432FF"/>
                </a:solidFill>
              </a:rPr>
              <a:t>Mix Quantitative &amp; Qualitative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633444" y="1873250"/>
            <a:ext cx="3281455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dirty="0"/>
              <a:t>Overlay Density Curves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543218" y="1873250"/>
            <a:ext cx="2862001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dirty="0"/>
              <a:t>Side-by-side violin plots</a:t>
            </a:r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4F336C36-E01D-FB4E-B274-BC453596DDF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415510"/>
            <a:ext cx="5181600" cy="3794790"/>
          </a:xfrm>
        </p:spPr>
      </p:pic>
      <p:pic>
        <p:nvPicPr>
          <p:cNvPr id="9" name="Content Placeholder 5" descr="plotQN1QL1.1.pdf">
            <a:extLst>
              <a:ext uri="{FF2B5EF4-FFF2-40B4-BE49-F238E27FC236}">
                <a16:creationId xmlns:a16="http://schemas.microsoft.com/office/drawing/2014/main" id="{E7A72C65-FB53-0F45-8A78-3904A2D766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0915" r="-40915"/>
          <a:stretch>
            <a:fillRect/>
          </a:stretch>
        </p:blipFill>
        <p:spPr>
          <a:xfrm>
            <a:off x="-1381654" y="2242582"/>
            <a:ext cx="10019467" cy="3798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7848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432FF"/>
                </a:solidFill>
              </a:rPr>
              <a:t>Two Qualitative Variables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194"/>
            <a:ext cx="5181600" cy="3886200"/>
          </a:xfrm>
        </p:spPr>
      </p:pic>
      <p:pic>
        <p:nvPicPr>
          <p:cNvPr id="9" name="Content Placeholder 5" descr="smokeEdMosaic.pdf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0915" r="-40915"/>
          <a:stretch>
            <a:fillRect/>
          </a:stretch>
        </p:blipFill>
        <p:spPr>
          <a:xfrm>
            <a:off x="3816627" y="1788181"/>
            <a:ext cx="9925878" cy="4426226"/>
          </a:xfrm>
        </p:spPr>
      </p:pic>
    </p:spTree>
    <p:extLst>
      <p:ext uri="{BB962C8B-B14F-4D97-AF65-F5344CB8AC3E}">
        <p14:creationId xmlns:p14="http://schemas.microsoft.com/office/powerpoint/2010/main" val="9565104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rgbClr val="0432FF"/>
                </a:solidFill>
              </a:rPr>
              <a:t>Transformations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3465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>
                <a:solidFill>
                  <a:srgbClr val="0432FF"/>
                </a:solidFill>
              </a:rPr>
              <a:t>Why Transform Variables?</a:t>
            </a:r>
            <a:endParaRPr lang="en-US" sz="2800" dirty="0">
              <a:solidFill>
                <a:srgbClr val="0432FF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Reveal distribution of most of the observations (otherwise much of the data is squashed in a small region)</a:t>
            </a:r>
          </a:p>
          <a:p>
            <a:r>
              <a:rPr lang="en-US" dirty="0"/>
              <a:t>Reveal anomalies on the “other side” of the data</a:t>
            </a:r>
          </a:p>
          <a:p>
            <a:r>
              <a:rPr lang="en-US" dirty="0"/>
              <a:t>Numerical summaries of transformed data are better summaries of a symmetric distribution </a:t>
            </a:r>
          </a:p>
          <a:p>
            <a:r>
              <a:rPr lang="en-US" dirty="0"/>
              <a:t>Choose a transformation that’s simple and easily interpreted in the context of the problem, e.g., a power of 2, 3, ½, 0 (log), -1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72223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432FF"/>
                </a:solidFill>
              </a:rPr>
              <a:t>Students will be able to: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524062"/>
          </a:xfrm>
        </p:spPr>
        <p:txBody>
          <a:bodyPr>
            <a:normAutofit/>
          </a:bodyPr>
          <a:lstStyle/>
          <a:p>
            <a:r>
              <a:rPr lang="en-US" dirty="0"/>
              <a:t>Carry out Exploratory Data Analysis to uncover structure in data</a:t>
            </a:r>
          </a:p>
          <a:p>
            <a:r>
              <a:rPr lang="en-US" dirty="0"/>
              <a:t>Use data visualizations as a first step in modeling</a:t>
            </a:r>
          </a:p>
          <a:p>
            <a:r>
              <a:rPr lang="en-US" dirty="0"/>
              <a:t>Integrate the use of graphics through out the analysis process, including confirmatory and reporting stages </a:t>
            </a:r>
          </a:p>
        </p:txBody>
      </p:sp>
    </p:spTree>
    <p:extLst>
      <p:ext uri="{BB962C8B-B14F-4D97-AF65-F5344CB8AC3E}">
        <p14:creationId xmlns:p14="http://schemas.microsoft.com/office/powerpoint/2010/main" val="877357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>
                <a:solidFill>
                  <a:srgbClr val="0432FF"/>
                </a:solidFill>
              </a:rPr>
              <a:t>Why Straighten Relationships?</a:t>
            </a:r>
            <a:endParaRPr lang="en-US" sz="2800" dirty="0">
              <a:solidFill>
                <a:srgbClr val="0432FF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Easier to uncover the form of the relationship if we can transform it to linear relationship; we see what transformation used to make it linear </a:t>
            </a:r>
          </a:p>
          <a:p>
            <a:r>
              <a:rPr lang="en-US" dirty="0"/>
              <a:t>Linear relationships are particularly simple to interpret &amp; fit </a:t>
            </a:r>
          </a:p>
          <a:p>
            <a:r>
              <a:rPr lang="en-US" dirty="0"/>
              <a:t>Choose a transformation that’s simple and easily interpreted in the context of the problem, e.g., a power of 2, 3, ½, 0 (log), -1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41877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>
                <a:solidFill>
                  <a:srgbClr val="0432FF"/>
                </a:solidFill>
              </a:rPr>
              <a:t>Straighten Relationships with Transformations</a:t>
            </a:r>
            <a:endParaRPr lang="en-US" sz="2800" dirty="0">
              <a:solidFill>
                <a:srgbClr val="0432FF"/>
              </a:solidFill>
            </a:endParaRPr>
          </a:p>
        </p:txBody>
      </p:sp>
      <p:pic>
        <p:nvPicPr>
          <p:cNvPr id="4" name="Content Placeholder 3" descr="TukeyBulge.png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270" r="-14270"/>
          <a:stretch>
            <a:fillRect/>
          </a:stretch>
        </p:blipFill>
        <p:spPr/>
      </p:pic>
      <p:pic>
        <p:nvPicPr>
          <p:cNvPr id="8" name="Content Placeholder 3" descr="log-logExample.pdf"/>
          <p:cNvPicPr>
            <a:picLocks noGrp="1" noChangeAspect="1"/>
          </p:cNvPicPr>
          <p:nvPr>
            <p:ph sz="half" idx="2"/>
          </p:nvPr>
        </p:nvPicPr>
        <p:blipFill>
          <a:blip r:embed="rId4"/>
          <a:srcRect t="-66766" b="-66766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020170" y="5542969"/>
            <a:ext cx="2330006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dirty="0" err="1"/>
              <a:t>Tukey-Mosteller</a:t>
            </a:r>
            <a:r>
              <a:rPr lang="en-US" dirty="0"/>
              <a:t> </a:t>
            </a:r>
          </a:p>
          <a:p>
            <a:r>
              <a:rPr lang="en-US" dirty="0"/>
              <a:t>Bulge Diagram</a:t>
            </a:r>
          </a:p>
        </p:txBody>
      </p:sp>
    </p:spTree>
    <p:extLst>
      <p:ext uri="{BB962C8B-B14F-4D97-AF65-F5344CB8AC3E}">
        <p14:creationId xmlns:p14="http://schemas.microsoft.com/office/powerpoint/2010/main" val="3909599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rgbClr val="0432FF"/>
                </a:solidFill>
              </a:rPr>
              <a:t>Four Examples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2991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South Africa Data Portal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73958"/>
          </a:xfrm>
        </p:spPr>
        <p:txBody>
          <a:bodyPr>
            <a:normAutofit fontScale="92500" lnSpcReduction="10000"/>
          </a:bodyPr>
          <a:lstStyle/>
          <a:p>
            <a:endParaRPr lang="en-US" dirty="0">
              <a:hlinkClick r:id="rId2"/>
            </a:endParaRPr>
          </a:p>
          <a:p>
            <a:endParaRPr lang="en-US" dirty="0">
              <a:hlinkClick r:id="rId2"/>
            </a:endParaRPr>
          </a:p>
          <a:p>
            <a:endParaRPr lang="en-US" dirty="0">
              <a:hlinkClick r:id="rId2"/>
            </a:endParaRPr>
          </a:p>
          <a:p>
            <a:endParaRPr lang="en-US" dirty="0">
              <a:hlinkClick r:id="rId2"/>
            </a:endParaRPr>
          </a:p>
          <a:p>
            <a:endParaRPr lang="en-US" dirty="0">
              <a:hlinkClick r:id="rId2"/>
            </a:endParaRPr>
          </a:p>
          <a:p>
            <a:endParaRPr lang="en-US" dirty="0">
              <a:hlinkClick r:id="rId2"/>
            </a:endParaRPr>
          </a:p>
          <a:p>
            <a:pPr marL="14287" indent="0">
              <a:buNone/>
            </a:pPr>
            <a:endParaRPr lang="en-US" dirty="0">
              <a:hlinkClick r:id="rId2"/>
            </a:endParaRPr>
          </a:p>
          <a:p>
            <a:pPr marL="14287" indent="0">
              <a:buNone/>
            </a:pPr>
            <a:r>
              <a:rPr lang="en-US" dirty="0">
                <a:hlinkClick r:id="rId2"/>
              </a:rPr>
              <a:t>http://southafrica.opendataforafrica.org/fowshlc/home-page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450" y="164272"/>
            <a:ext cx="10058400" cy="5444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418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432FF"/>
                </a:solidFill>
              </a:rPr>
              <a:t>HIV Prevalence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457200" indent="-457200">
              <a:buFont typeface="Arial"/>
              <a:buChar char="•"/>
            </a:pPr>
            <a:r>
              <a:rPr lang="en-US" dirty="0"/>
              <a:t>Rate for 15-24 </a:t>
            </a:r>
            <a:r>
              <a:rPr lang="en-US" dirty="0" err="1"/>
              <a:t>yr</a:t>
            </a:r>
            <a:r>
              <a:rPr lang="en-US" dirty="0"/>
              <a:t> olds</a:t>
            </a:r>
          </a:p>
          <a:p>
            <a:pPr marL="457200" indent="-457200">
              <a:buFont typeface="Arial"/>
              <a:buChar char="•"/>
            </a:pPr>
            <a:r>
              <a:rPr lang="en-US" dirty="0"/>
              <a:t>Time: 2005 to 2008</a:t>
            </a:r>
          </a:p>
          <a:p>
            <a:pPr marL="457200" indent="-457200">
              <a:buFont typeface="Arial"/>
              <a:buChar char="•"/>
            </a:pPr>
            <a:r>
              <a:rPr lang="en-US" dirty="0"/>
              <a:t>How many data points are in this plot?</a:t>
            </a:r>
          </a:p>
          <a:p>
            <a:pPr marL="457200" indent="-457200">
              <a:buFont typeface="Arial"/>
              <a:buChar char="•"/>
            </a:pPr>
            <a:r>
              <a:rPr lang="en-US" dirty="0"/>
              <a:t>What’s suspicious about this plot? </a:t>
            </a:r>
          </a:p>
          <a:p>
            <a:pPr marL="1142983" lvl="1" indent="-457200">
              <a:buFont typeface="Arial"/>
              <a:buChar char="•"/>
            </a:pP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84782"/>
            <a:ext cx="5181600" cy="4233023"/>
          </a:xfrm>
        </p:spPr>
      </p:pic>
    </p:spTree>
    <p:extLst>
      <p:ext uri="{BB962C8B-B14F-4D97-AF65-F5344CB8AC3E}">
        <p14:creationId xmlns:p14="http://schemas.microsoft.com/office/powerpoint/2010/main" val="1441892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432FF"/>
                </a:solidFill>
              </a:rPr>
              <a:t>Labor Force 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8347473" y="1661527"/>
            <a:ext cx="3569240" cy="3771864"/>
          </a:xfrm>
        </p:spPr>
        <p:txBody>
          <a:bodyPr>
            <a:normAutofit/>
          </a:bodyPr>
          <a:lstStyle/>
          <a:p>
            <a:r>
              <a:rPr lang="en-US" dirty="0"/>
              <a:t>What is the change in unemployed over time?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235" y="1646238"/>
            <a:ext cx="7943238" cy="4850294"/>
          </a:xfrm>
        </p:spPr>
      </p:pic>
    </p:spTree>
    <p:extLst>
      <p:ext uri="{BB962C8B-B14F-4D97-AF65-F5344CB8AC3E}">
        <p14:creationId xmlns:p14="http://schemas.microsoft.com/office/powerpoint/2010/main" val="5484229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432FF"/>
                </a:solidFill>
              </a:rPr>
              <a:t>Earnings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1070" y="1800384"/>
            <a:ext cx="5701130" cy="4351339"/>
          </a:xfrm>
        </p:spPr>
        <p:txBody>
          <a:bodyPr>
            <a:normAutofit/>
          </a:bodyPr>
          <a:lstStyle/>
          <a:p>
            <a:r>
              <a:rPr lang="en-US" dirty="0"/>
              <a:t>Bureau of Labor Statistics </a:t>
            </a:r>
          </a:p>
          <a:p>
            <a:pPr lvl="1"/>
            <a:r>
              <a:rPr lang="en-US" dirty="0"/>
              <a:t>Oversees scientific surveys related to economic health of the country</a:t>
            </a:r>
          </a:p>
          <a:p>
            <a:r>
              <a:rPr lang="en-US" dirty="0"/>
              <a:t>Current Population Survey</a:t>
            </a:r>
          </a:p>
          <a:p>
            <a:pPr lvl="1"/>
            <a:r>
              <a:rPr lang="en-US" dirty="0"/>
              <a:t>Collects data on the earnings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>
                <a:hlinkClick r:id="rId2"/>
              </a:rPr>
              <a:t>www.bls.gov</a:t>
            </a:r>
            <a:r>
              <a:rPr lang="en-US" dirty="0"/>
              <a:t> - Web interface to a report generating app</a:t>
            </a:r>
          </a:p>
          <a:p>
            <a:pPr marL="457200" lvl="1" indent="0">
              <a:buNone/>
            </a:pPr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Content Placeholder 5" descr="CPSWebsite.tif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3" b="1213"/>
          <a:stretch/>
        </p:blipFill>
        <p:spPr>
          <a:xfrm>
            <a:off x="6172200" y="580929"/>
            <a:ext cx="6019800" cy="5596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9765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432FF"/>
                </a:solidFill>
              </a:rPr>
              <a:t>Earnings</a:t>
            </a:r>
          </a:p>
        </p:txBody>
      </p:sp>
      <p:pic>
        <p:nvPicPr>
          <p:cNvPr id="7" name="Content Placeholder 6" descr="CPSMedianInc.pdf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984" b="-5984"/>
          <a:stretch>
            <a:fillRect/>
          </a:stretch>
        </p:blipFill>
        <p:spPr/>
      </p:pic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Which comparisons can be easily made with this plot?</a:t>
            </a:r>
          </a:p>
        </p:txBody>
      </p:sp>
    </p:spTree>
    <p:extLst>
      <p:ext uri="{BB962C8B-B14F-4D97-AF65-F5344CB8AC3E}">
        <p14:creationId xmlns:p14="http://schemas.microsoft.com/office/powerpoint/2010/main" val="21307897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432FF"/>
                </a:solidFill>
              </a:rPr>
              <a:t>Cherry Blossom Run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2450" y="1735931"/>
            <a:ext cx="4030701" cy="4351339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10 mile run in Washington DC each April</a:t>
            </a:r>
          </a:p>
          <a:p>
            <a:r>
              <a:rPr lang="en-US" dirty="0"/>
              <a:t>Organizers make results available on Web</a:t>
            </a:r>
          </a:p>
          <a:p>
            <a:pPr lvl="1"/>
            <a:r>
              <a:rPr lang="en-US" dirty="0"/>
              <a:t>Race results from 1999 to 2016 </a:t>
            </a:r>
          </a:p>
          <a:p>
            <a:pPr lvl="1"/>
            <a:r>
              <a:rPr lang="en-US" dirty="0"/>
              <a:t>In 2012 nearly 17,000 runners ranging in age from 9 to 89 participated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C59910-80F4-1A4E-BC4F-6D2FA66999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3151" y="1370788"/>
            <a:ext cx="7245510" cy="480617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C0329B1-13D3-FB40-A518-96371BE22DA1}"/>
              </a:ext>
            </a:extLst>
          </p:cNvPr>
          <p:cNvSpPr/>
          <p:nvPr/>
        </p:nvSpPr>
        <p:spPr>
          <a:xfrm>
            <a:off x="5687121" y="6176964"/>
            <a:ext cx="42803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dirty="0">
                <a:hlinkClick r:id="rId3"/>
              </a:rPr>
              <a:t>http://www.cherryblossom.org/</a:t>
            </a:r>
            <a:r>
              <a:rPr lang="en-US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74593003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432FF"/>
                </a:solidFill>
              </a:rPr>
              <a:t>Cherry Blossom Run</a:t>
            </a:r>
          </a:p>
        </p:txBody>
      </p:sp>
      <p:pic>
        <p:nvPicPr>
          <p:cNvPr id="4" name="Content Placeholder 3" descr="cherryBlossom70kBad.tiff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30" r="6230"/>
          <a:stretch>
            <a:fillRect/>
          </a:stretch>
        </p:blipFill>
        <p:spPr/>
      </p:pic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457200" indent="-457200">
              <a:buFont typeface="Arial"/>
              <a:buChar char="•"/>
            </a:pPr>
            <a:r>
              <a:rPr lang="en-US" dirty="0"/>
              <a:t>Scatter plot of run time (minutes) by age (years)</a:t>
            </a:r>
          </a:p>
          <a:p>
            <a:pPr marL="457200" indent="-457200">
              <a:buFont typeface="Arial"/>
              <a:buChar char="•"/>
            </a:pPr>
            <a:r>
              <a:rPr lang="en-US" dirty="0"/>
              <a:t>70,000 points in this plot. </a:t>
            </a:r>
          </a:p>
          <a:p>
            <a:pPr marL="457200" indent="-457200">
              <a:buFont typeface="Arial"/>
              <a:buChar char="•"/>
            </a:pPr>
            <a:r>
              <a:rPr lang="en-US" dirty="0"/>
              <a:t>What’s the relationship between run time and age? </a:t>
            </a:r>
          </a:p>
        </p:txBody>
      </p:sp>
    </p:spTree>
    <p:extLst>
      <p:ext uri="{BB962C8B-B14F-4D97-AF65-F5344CB8AC3E}">
        <p14:creationId xmlns:p14="http://schemas.microsoft.com/office/powerpoint/2010/main" val="19840675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432FF"/>
                </a:solidFill>
              </a:rPr>
              <a:t>Students will be able to: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524062"/>
          </a:xfrm>
        </p:spPr>
        <p:txBody>
          <a:bodyPr>
            <a:normAutofit/>
          </a:bodyPr>
          <a:lstStyle/>
          <a:p>
            <a:r>
              <a:rPr lang="en-US" dirty="0"/>
              <a:t>Describe a statistical graph using common vocabulary</a:t>
            </a:r>
          </a:p>
          <a:p>
            <a:r>
              <a:rPr lang="en-US" dirty="0"/>
              <a:t>Read and think critically about a graph</a:t>
            </a:r>
          </a:p>
          <a:p>
            <a:r>
              <a:rPr lang="en-US" dirty="0"/>
              <a:t>Create a visualization that conveys key points of an analysis </a:t>
            </a:r>
          </a:p>
        </p:txBody>
      </p:sp>
    </p:spTree>
    <p:extLst>
      <p:ext uri="{BB962C8B-B14F-4D97-AF65-F5344CB8AC3E}">
        <p14:creationId xmlns:p14="http://schemas.microsoft.com/office/powerpoint/2010/main" val="39363421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6" descr="CPSMedianInc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984" b="-5984"/>
          <a:stretch>
            <a:fillRect/>
          </a:stretch>
        </p:blipFill>
        <p:spPr>
          <a:xfrm>
            <a:off x="6741996" y="3323453"/>
            <a:ext cx="5027598" cy="3890309"/>
          </a:xfrm>
          <a:prstGeom prst="rect">
            <a:avLst/>
          </a:prstGeom>
        </p:spPr>
      </p:pic>
      <p:pic>
        <p:nvPicPr>
          <p:cNvPr id="9" name="Content Placeholder 3" descr="cherryBlossom70kBad.tiff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30" r="6230"/>
          <a:stretch>
            <a:fillRect/>
          </a:stretch>
        </p:blipFill>
        <p:spPr>
          <a:xfrm>
            <a:off x="6741996" y="-204343"/>
            <a:ext cx="5181600" cy="4351339"/>
          </a:xfr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70" y="3525740"/>
            <a:ext cx="6468724" cy="3485733"/>
          </a:xfrm>
          <a:prstGeom prst="rect">
            <a:avLst/>
          </a:prstGeom>
        </p:spPr>
      </p:pic>
      <p:pic>
        <p:nvPicPr>
          <p:cNvPr id="6" name="Content Placeholder 8"/>
          <p:cNvPicPr>
            <a:picLocks noGrp="1" noChangeAspect="1"/>
          </p:cNvPicPr>
          <p:nvPr>
            <p:ph sz="half"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246" y="0"/>
            <a:ext cx="5019260" cy="3812014"/>
          </a:xfrm>
        </p:spPr>
      </p:pic>
    </p:spTree>
    <p:extLst>
      <p:ext uri="{BB962C8B-B14F-4D97-AF65-F5344CB8AC3E}">
        <p14:creationId xmlns:p14="http://schemas.microsoft.com/office/powerpoint/2010/main" val="966203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rgbClr val="0432FF"/>
                </a:solidFill>
              </a:rPr>
              <a:t>Techniques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4670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HIV Prevalence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100506"/>
            <a:ext cx="5181600" cy="3801575"/>
          </a:xfrm>
        </p:spPr>
      </p:pic>
      <p:pic>
        <p:nvPicPr>
          <p:cNvPr id="6" name="Content Placeholder 8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450" y="1884781"/>
            <a:ext cx="5181600" cy="4233023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0" y="2100506"/>
            <a:ext cx="5744000" cy="4214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32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rgbClr val="0432FF"/>
                </a:solidFill>
              </a:rPr>
              <a:t>Scale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38458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432FF"/>
                </a:solidFill>
              </a:rPr>
              <a:t>HIV Prevalence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457200" indent="-457200">
              <a:buFont typeface="Arial"/>
              <a:buChar char="•"/>
            </a:pPr>
            <a:r>
              <a:rPr lang="en-US" dirty="0"/>
              <a:t>How does this plot change the perception of the information?</a:t>
            </a:r>
          </a:p>
          <a:p>
            <a:pPr marL="457200" indent="-457200">
              <a:buFont typeface="Arial"/>
              <a:buChar char="•"/>
            </a:pPr>
            <a:r>
              <a:rPr lang="en-US" dirty="0"/>
              <a:t>The decrease in HIV prevalence does not appear as dramatic</a:t>
            </a:r>
          </a:p>
          <a:p>
            <a:pPr marL="457200" indent="-457200">
              <a:buFont typeface="Arial"/>
              <a:buChar char="•"/>
            </a:pPr>
            <a:r>
              <a:rPr lang="en-US" dirty="0"/>
              <a:t>It is easier to see that the decrease is about 15%</a:t>
            </a:r>
          </a:p>
          <a:p>
            <a:pPr marL="1142983" lvl="1" indent="-457200">
              <a:buFont typeface="Arial"/>
              <a:buChar char="•"/>
            </a:pP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100506"/>
            <a:ext cx="5181600" cy="3801575"/>
          </a:xfrm>
        </p:spPr>
      </p:pic>
    </p:spTree>
    <p:extLst>
      <p:ext uri="{BB962C8B-B14F-4D97-AF65-F5344CB8AC3E}">
        <p14:creationId xmlns:p14="http://schemas.microsoft.com/office/powerpoint/2010/main" val="190411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432FF"/>
                </a:solidFill>
              </a:rPr>
              <a:t>Choosing the Scale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Choose axis limit to fill the plotting region</a:t>
            </a:r>
          </a:p>
          <a:p>
            <a:r>
              <a:rPr lang="en-US" dirty="0"/>
              <a:t>Determine if it makes sense to include 0</a:t>
            </a:r>
          </a:p>
          <a:p>
            <a:r>
              <a:rPr lang="en-US" dirty="0"/>
              <a:t>If necessary, </a:t>
            </a:r>
          </a:p>
          <a:p>
            <a:pPr lvl="1"/>
            <a:r>
              <a:rPr lang="en-US" dirty="0"/>
              <a:t>Zoom in to focus on region with bulk of data </a:t>
            </a:r>
          </a:p>
          <a:p>
            <a:pPr lvl="1"/>
            <a:r>
              <a:rPr lang="en-US" dirty="0"/>
              <a:t>Make multiple plots of different regions </a:t>
            </a:r>
          </a:p>
          <a:p>
            <a:pPr lvl="1"/>
            <a:r>
              <a:rPr lang="en-US" dirty="0"/>
              <a:t>Transform data to improve resolution (TBC) </a:t>
            </a:r>
          </a:p>
          <a:p>
            <a:r>
              <a:rPr lang="en-US" dirty="0"/>
              <a:t>Don’t change scale mid-axis </a:t>
            </a:r>
          </a:p>
          <a:p>
            <a:r>
              <a:rPr lang="en-US" dirty="0"/>
              <a:t>Don’t use two different scales for the same axis</a:t>
            </a:r>
          </a:p>
        </p:txBody>
      </p:sp>
      <p:pic>
        <p:nvPicPr>
          <p:cNvPr id="7" name="Picture 6" descr="obscureA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7894" y="1285226"/>
            <a:ext cx="3949094" cy="2404775"/>
          </a:xfrm>
          <a:prstGeom prst="rect">
            <a:avLst/>
          </a:prstGeom>
        </p:spPr>
      </p:pic>
      <p:pic>
        <p:nvPicPr>
          <p:cNvPr id="8" name="Picture 7" descr="obscureB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2471" y="3012723"/>
            <a:ext cx="3759940" cy="1931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49318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rgbClr val="0432FF"/>
                </a:solidFill>
              </a:rPr>
              <a:t>Conditioning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2081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432FF"/>
                </a:solidFill>
              </a:rPr>
              <a:t>Earnings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Emphasize the important difference</a:t>
            </a:r>
            <a:r>
              <a:rPr lang="mr-IN" dirty="0"/>
              <a:t>…</a:t>
            </a:r>
            <a:r>
              <a:rPr lang="en-US" dirty="0"/>
              <a:t> </a:t>
            </a:r>
          </a:p>
          <a:p>
            <a:r>
              <a:rPr lang="en-US" dirty="0"/>
              <a:t>What is the important difference?</a:t>
            </a:r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Content Placeholder 6" descr="CPSMedianInc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984" b="-5984"/>
          <a:stretch>
            <a:fillRect/>
          </a:stretch>
        </p:blipFill>
        <p:spPr>
          <a:xfrm>
            <a:off x="475824" y="1825626"/>
            <a:ext cx="5391576" cy="4171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699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552450" y="320676"/>
            <a:ext cx="10801350" cy="729592"/>
          </a:xfrm>
        </p:spPr>
        <p:txBody>
          <a:bodyPr/>
          <a:lstStyle/>
          <a:p>
            <a:r>
              <a:rPr lang="en-US" dirty="0">
                <a:solidFill>
                  <a:srgbClr val="0432FF"/>
                </a:solidFill>
              </a:rPr>
              <a:t>Earnings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457200" indent="-457200">
              <a:buFont typeface="Arial"/>
              <a:buChar char="•"/>
            </a:pPr>
            <a:r>
              <a:rPr lang="en-US" dirty="0"/>
              <a:t>Emphasize the important difference – </a:t>
            </a:r>
          </a:p>
          <a:p>
            <a:pPr marL="457200" indent="-457200">
              <a:buFont typeface="Arial"/>
              <a:buChar char="•"/>
            </a:pPr>
            <a:r>
              <a:rPr lang="en-US" dirty="0"/>
              <a:t>Lines make it easier to see growth in gap</a:t>
            </a:r>
          </a:p>
          <a:p>
            <a:pPr marL="457200" indent="-457200">
              <a:buFont typeface="Arial"/>
              <a:buChar char="•"/>
            </a:pPr>
            <a:r>
              <a:rPr lang="en-US" dirty="0"/>
              <a:t>Placement of one point above the other makes it easier to compare males &amp; females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91E62B-F14C-5E4C-8038-B8393BA3D0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80043"/>
            <a:ext cx="6515100" cy="4985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46672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52450" y="320675"/>
            <a:ext cx="10801350" cy="150495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432FF"/>
                </a:solidFill>
              </a:rPr>
              <a:t>Conditioning – </a:t>
            </a:r>
            <a:br>
              <a:rPr lang="en-US" dirty="0">
                <a:solidFill>
                  <a:srgbClr val="0432FF"/>
                </a:solidFill>
              </a:rPr>
            </a:br>
            <a:r>
              <a:rPr lang="en-US" dirty="0">
                <a:solidFill>
                  <a:srgbClr val="0432FF"/>
                </a:solidFill>
              </a:rPr>
              <a:t>Compare across subgroups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2028275"/>
            <a:ext cx="10515600" cy="4351339"/>
          </a:xfrm>
        </p:spPr>
        <p:txBody>
          <a:bodyPr/>
          <a:lstStyle/>
          <a:p>
            <a:r>
              <a:rPr lang="en-US" dirty="0"/>
              <a:t>Superpose density curves, fitted curves and lines from different subgroups</a:t>
            </a:r>
          </a:p>
          <a:p>
            <a:r>
              <a:rPr lang="en-US" dirty="0"/>
              <a:t>Juxtapose scatter plots, histograms &amp; keep x and y scales the same across plots to facilitate comparison</a:t>
            </a:r>
          </a:p>
          <a:p>
            <a:r>
              <a:rPr lang="en-US" dirty="0"/>
              <a:t>Use color and plotting symbols to represent additional variables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90973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Technical Skills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524062"/>
          </a:xfrm>
        </p:spPr>
        <p:txBody>
          <a:bodyPr>
            <a:normAutofit/>
          </a:bodyPr>
          <a:lstStyle/>
          <a:p>
            <a:r>
              <a:rPr lang="en-US" dirty="0"/>
              <a:t>Entry point and motivation for learning statistical software</a:t>
            </a:r>
          </a:p>
          <a:p>
            <a:r>
              <a:rPr lang="en-US" dirty="0"/>
              <a:t>Create presentation quality statistical graphs, including appropriate use of scale, color, labels, reference markers</a:t>
            </a:r>
          </a:p>
        </p:txBody>
      </p:sp>
    </p:spTree>
    <p:extLst>
      <p:ext uri="{BB962C8B-B14F-4D97-AF65-F5344CB8AC3E}">
        <p14:creationId xmlns:p14="http://schemas.microsoft.com/office/powerpoint/2010/main" val="71691386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rgbClr val="0432FF"/>
                </a:solidFill>
              </a:rPr>
              <a:t>Perception - Color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88501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432FF"/>
                </a:solidFill>
              </a:rPr>
              <a:t>Data Type and Color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Qualitative – Choose a </a:t>
            </a:r>
            <a:r>
              <a:rPr lang="en-US" b="1" dirty="0"/>
              <a:t>qualitative</a:t>
            </a:r>
            <a:r>
              <a:rPr lang="en-US" dirty="0"/>
              <a:t> scheme that makes it easy to distinguish between categories</a:t>
            </a:r>
          </a:p>
          <a:p>
            <a:r>
              <a:rPr lang="en-US" dirty="0"/>
              <a:t>Quantitative – Choose a color scheme that implies magnitude. </a:t>
            </a:r>
          </a:p>
          <a:p>
            <a:pPr lvl="1"/>
            <a:r>
              <a:rPr lang="en-US" dirty="0"/>
              <a:t>Does the data progress from low to high? Use a </a:t>
            </a:r>
            <a:r>
              <a:rPr lang="en-US" b="1" dirty="0"/>
              <a:t>sequential</a:t>
            </a:r>
            <a:r>
              <a:rPr lang="en-US" dirty="0"/>
              <a:t> scheme where light colors are for low values</a:t>
            </a:r>
          </a:p>
          <a:p>
            <a:pPr lvl="1"/>
            <a:r>
              <a:rPr lang="en-US" dirty="0"/>
              <a:t>Do both low and high value deserve equal emphasis? Use a </a:t>
            </a:r>
            <a:r>
              <a:rPr lang="en-US" b="1" dirty="0"/>
              <a:t>diverging</a:t>
            </a:r>
            <a:r>
              <a:rPr lang="en-US" dirty="0"/>
              <a:t> scheme where light colors represent middle values </a:t>
            </a:r>
          </a:p>
        </p:txBody>
      </p:sp>
    </p:spTree>
    <p:extLst>
      <p:ext uri="{BB962C8B-B14F-4D97-AF65-F5344CB8AC3E}">
        <p14:creationId xmlns:p14="http://schemas.microsoft.com/office/powerpoint/2010/main" val="143614570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BrewerPaletteQual.pdf"/>
          <p:cNvPicPr>
            <a:picLocks noGrp="1" noChangeAspect="1"/>
          </p:cNvPicPr>
          <p:nvPr>
            <p:ph idx="1"/>
          </p:nvPr>
        </p:nvPicPr>
        <p:blipFill>
          <a:blip r:embed="rId2"/>
          <a:srcRect l="-36559" r="-36559"/>
          <a:stretch>
            <a:fillRect/>
          </a:stretch>
        </p:blipFill>
        <p:spPr>
          <a:xfrm>
            <a:off x="-2305631" y="497801"/>
            <a:ext cx="9655620" cy="5914150"/>
          </a:xfrm>
        </p:spPr>
      </p:pic>
      <p:pic>
        <p:nvPicPr>
          <p:cNvPr id="6" name="Content Placeholder 5" descr="BrewerPaletteDiv.pdf"/>
          <p:cNvPicPr>
            <a:picLocks noChangeAspect="1"/>
          </p:cNvPicPr>
          <p:nvPr/>
        </p:nvPicPr>
        <p:blipFill>
          <a:blip r:embed="rId3"/>
          <a:srcRect l="-36559" r="-36559"/>
          <a:stretch>
            <a:fillRect/>
          </a:stretch>
        </p:blipFill>
        <p:spPr>
          <a:xfrm>
            <a:off x="4200564" y="-797997"/>
            <a:ext cx="10566973" cy="483747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432FF"/>
                </a:solidFill>
              </a:rPr>
              <a:t>Examples of Palettes</a:t>
            </a:r>
          </a:p>
        </p:txBody>
      </p:sp>
      <p:pic>
        <p:nvPicPr>
          <p:cNvPr id="7" name="Content Placeholder 3" descr="BrewerSeqPalette.pdf"/>
          <p:cNvPicPr>
            <a:picLocks noChangeAspect="1"/>
          </p:cNvPicPr>
          <p:nvPr/>
        </p:nvPicPr>
        <p:blipFill>
          <a:blip r:embed="rId4"/>
          <a:srcRect l="-36559" r="-36559"/>
          <a:stretch>
            <a:fillRect/>
          </a:stretch>
        </p:blipFill>
        <p:spPr>
          <a:xfrm>
            <a:off x="1943418" y="2436018"/>
            <a:ext cx="12380419" cy="492607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63295" y="5394953"/>
            <a:ext cx="1405146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dirty="0"/>
              <a:t>Qualitative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489250" y="1681611"/>
            <a:ext cx="1405146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dirty="0"/>
              <a:t>Diverging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651752" y="5737265"/>
            <a:ext cx="1405146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dirty="0"/>
              <a:t>Sequential</a:t>
            </a:r>
          </a:p>
        </p:txBody>
      </p:sp>
    </p:spTree>
    <p:extLst>
      <p:ext uri="{BB962C8B-B14F-4D97-AF65-F5344CB8AC3E}">
        <p14:creationId xmlns:p14="http://schemas.microsoft.com/office/powerpoint/2010/main" val="173207126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rgbClr val="0432FF"/>
                </a:solidFill>
              </a:rPr>
              <a:t>Perception Ranking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Based on Experiments by Cleveland and McGill </a:t>
            </a:r>
          </a:p>
        </p:txBody>
      </p:sp>
    </p:spTree>
    <p:extLst>
      <p:ext uri="{BB962C8B-B14F-4D97-AF65-F5344CB8AC3E}">
        <p14:creationId xmlns:p14="http://schemas.microsoft.com/office/powerpoint/2010/main" val="204005449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432FF"/>
                </a:solidFill>
              </a:rPr>
              <a:t>Most to Least Accurately Judged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424055" cy="4351339"/>
          </a:xfrm>
        </p:spPr>
        <p:txBody>
          <a:bodyPr>
            <a:normAutofit fontScale="85000" lnSpcReduction="20000"/>
          </a:bodyPr>
          <a:lstStyle/>
          <a:p>
            <a:pPr marL="528637" indent="-514350">
              <a:buFont typeface="+mj-lt"/>
              <a:buAutoNum type="arabicPeriod"/>
            </a:pPr>
            <a:r>
              <a:rPr lang="en-US" dirty="0"/>
              <a:t>Positions along a common scale   </a:t>
            </a:r>
          </a:p>
          <a:p>
            <a:pPr marL="528637" indent="-514350">
              <a:buFont typeface="+mj-lt"/>
              <a:buAutoNum type="arabicPeriod"/>
            </a:pPr>
            <a:r>
              <a:rPr lang="en-US" dirty="0"/>
              <a:t>Positions on identical, nonaligned scales</a:t>
            </a:r>
          </a:p>
          <a:p>
            <a:pPr marL="528637" indent="-514350">
              <a:buFont typeface="+mj-lt"/>
              <a:buAutoNum type="arabicPeriod"/>
            </a:pPr>
            <a:r>
              <a:rPr lang="en-US" dirty="0"/>
              <a:t>Length </a:t>
            </a:r>
          </a:p>
          <a:p>
            <a:pPr marL="528637" indent="-514350">
              <a:buFont typeface="+mj-lt"/>
              <a:buAutoNum type="arabicPeriod"/>
            </a:pPr>
            <a:r>
              <a:rPr lang="en-US" dirty="0"/>
              <a:t>Angle, slope</a:t>
            </a:r>
          </a:p>
          <a:p>
            <a:pPr marL="528637" indent="-514350">
              <a:buFont typeface="+mj-lt"/>
              <a:buAutoNum type="arabicPeriod"/>
            </a:pPr>
            <a:r>
              <a:rPr lang="en-US" dirty="0"/>
              <a:t>Area </a:t>
            </a:r>
          </a:p>
          <a:p>
            <a:pPr marL="528637" indent="-514350">
              <a:buFont typeface="+mj-lt"/>
              <a:buAutoNum type="arabicPeriod"/>
            </a:pPr>
            <a:r>
              <a:rPr lang="en-US" dirty="0"/>
              <a:t>Volume, density, color saturation</a:t>
            </a:r>
          </a:p>
          <a:p>
            <a:pPr marL="528637" indent="-514350">
              <a:buFont typeface="+mj-lt"/>
              <a:buAutoNum type="arabicPeriod"/>
            </a:pPr>
            <a:r>
              <a:rPr lang="en-US" dirty="0"/>
              <a:t>Color Hue</a:t>
            </a:r>
          </a:p>
          <a:p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26FF10D-3B42-9640-81B2-86EA0A541A9D}"/>
              </a:ext>
            </a:extLst>
          </p:cNvPr>
          <p:cNvSpPr txBox="1">
            <a:spLocks/>
          </p:cNvSpPr>
          <p:nvPr/>
        </p:nvSpPr>
        <p:spPr>
          <a:xfrm>
            <a:off x="5929745" y="1825624"/>
            <a:ext cx="5424055" cy="435133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457200" indent="-442913" algn="l" defTabSz="914377" rtl="0" eaLnBrk="1" latinLnBrk="0" hangingPunct="1">
              <a:lnSpc>
                <a:spcPct val="90000"/>
              </a:lnSpc>
              <a:spcBef>
                <a:spcPts val="2200"/>
              </a:spcBef>
              <a:buClr>
                <a:schemeClr val="tx1"/>
              </a:buClr>
              <a:buSzPct val="100000"/>
              <a:buFont typeface="Wingdings" charset="2"/>
              <a:buChar char="Ø"/>
              <a:defRPr sz="2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1pPr>
            <a:lvl2pPr marL="914400" indent="-45720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4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2pPr>
            <a:lvl3pPr marL="1373188" indent="-3111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0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3pPr>
            <a:lvl4pPr marL="1830388" indent="-236538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4pPr>
            <a:lvl5pPr marL="2287588" indent="-2349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 marL="528637" indent="-514350">
              <a:buFont typeface="+mj-lt"/>
              <a:buAutoNum type="arabicPeriod"/>
            </a:pPr>
            <a:r>
              <a:rPr lang="en-US" dirty="0"/>
              <a:t>Strip plot, rug plot, dot plot</a:t>
            </a:r>
          </a:p>
          <a:p>
            <a:pPr marL="528637" indent="-514350">
              <a:buFont typeface="+mj-lt"/>
              <a:buAutoNum type="arabicPeriod"/>
            </a:pPr>
            <a:r>
              <a:rPr lang="en-US" dirty="0"/>
              <a:t>Bar plot</a:t>
            </a:r>
          </a:p>
          <a:p>
            <a:pPr marL="528637" indent="-514350">
              <a:buFont typeface="+mj-lt"/>
              <a:buAutoNum type="arabicPeriod"/>
            </a:pPr>
            <a:r>
              <a:rPr lang="en-US" dirty="0"/>
              <a:t>Segmented bar plot </a:t>
            </a:r>
          </a:p>
          <a:p>
            <a:pPr marL="528637" indent="-514350">
              <a:buFont typeface="+mj-lt"/>
              <a:buAutoNum type="arabicPeriod"/>
            </a:pPr>
            <a:r>
              <a:rPr lang="en-US" dirty="0"/>
              <a:t>Pie chart</a:t>
            </a:r>
          </a:p>
          <a:p>
            <a:pPr marL="528637" indent="-514350">
              <a:buFont typeface="+mj-lt"/>
              <a:buAutoNum type="arabicPeriod"/>
            </a:pPr>
            <a:r>
              <a:rPr lang="en-US" dirty="0"/>
              <a:t>Bubble chart</a:t>
            </a:r>
          </a:p>
          <a:p>
            <a:pPr marL="528637" indent="-514350">
              <a:buFont typeface="+mj-lt"/>
              <a:buAutoNum type="arabicPeriod"/>
            </a:pPr>
            <a:r>
              <a:rPr lang="en-US" dirty="0"/>
              <a:t>Scatter plot with too many points, 3-d bar plots</a:t>
            </a:r>
          </a:p>
          <a:p>
            <a:pPr marL="528637" indent="-514350">
              <a:buFont typeface="+mj-lt"/>
              <a:buAutoNum type="arabicPeriod"/>
            </a:pPr>
            <a:r>
              <a:rPr lang="en-US" dirty="0"/>
              <a:t>Purple election maps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547319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432FF"/>
                </a:solidFill>
              </a:rPr>
              <a:t>Area vs Length</a:t>
            </a:r>
          </a:p>
        </p:txBody>
      </p:sp>
      <p:pic>
        <p:nvPicPr>
          <p:cNvPr id="4" name="Content Placeholder 3" descr="africaGDPDots.pdf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99" b="12599"/>
          <a:stretch>
            <a:fillRect/>
          </a:stretch>
        </p:blipFill>
        <p:spPr/>
      </p:pic>
      <p:pic>
        <p:nvPicPr>
          <p:cNvPr id="3" name="Content Placeholder 2" descr="africaGDPBoxes.pdf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842" r="-1684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64560474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432FF"/>
                </a:solidFill>
              </a:rPr>
              <a:t>Stacking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Stacked bar plots and histograms are difficult to read because the base line moves from one bar to the next</a:t>
            </a:r>
          </a:p>
          <a:p>
            <a:r>
              <a:rPr lang="en-US" dirty="0"/>
              <a:t>Line plots where the area between successive lines represent the measurement are very difficult to read because the base line jiggles up and down.</a:t>
            </a:r>
          </a:p>
        </p:txBody>
      </p:sp>
    </p:spTree>
    <p:extLst>
      <p:ext uri="{BB962C8B-B14F-4D97-AF65-F5344CB8AC3E}">
        <p14:creationId xmlns:p14="http://schemas.microsoft.com/office/powerpoint/2010/main" val="23700908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0432FF"/>
                </a:solidFill>
              </a:rPr>
              <a:t>Labour</a:t>
            </a:r>
            <a:r>
              <a:rPr lang="en-US" dirty="0">
                <a:solidFill>
                  <a:srgbClr val="0432FF"/>
                </a:solidFill>
              </a:rPr>
              <a:t> Force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5AEA1F2-0095-E64D-9994-0DDE54EBFB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34933"/>
            <a:ext cx="6468724" cy="3485733"/>
          </a:xfrm>
          <a:prstGeom prst="rect">
            <a:avLst/>
          </a:prstGeom>
        </p:spPr>
      </p:pic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513344AF-5D04-4049-938B-ACA67A019DD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468724" y="2178244"/>
            <a:ext cx="5080000" cy="3810000"/>
          </a:xfr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2CBDCF8-2F75-F24F-9DCA-BD8497B6C139}"/>
              </a:ext>
            </a:extLst>
          </p:cNvPr>
          <p:cNvSpPr txBox="1"/>
          <p:nvPr/>
        </p:nvSpPr>
        <p:spPr>
          <a:xfrm>
            <a:off x="6999849" y="711912"/>
            <a:ext cx="4353951" cy="120032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dirty="0"/>
              <a:t>Not particularly exciting because they show that the participation in the various sectors has been stable over the 10-year period.</a:t>
            </a:r>
          </a:p>
        </p:txBody>
      </p:sp>
    </p:spTree>
    <p:extLst>
      <p:ext uri="{BB962C8B-B14F-4D97-AF65-F5344CB8AC3E}">
        <p14:creationId xmlns:p14="http://schemas.microsoft.com/office/powerpoint/2010/main" val="61114061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432FF"/>
                </a:solidFill>
              </a:rPr>
              <a:t>CO2 Emissions</a:t>
            </a:r>
          </a:p>
        </p:txBody>
      </p:sp>
      <p:pic>
        <p:nvPicPr>
          <p:cNvPr id="5" name="Content Placeholder 4" descr="CO2EmissionsStackedLine.pdf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454" r="-9454"/>
          <a:stretch>
            <a:fillRect/>
          </a:stretch>
        </p:blipFill>
        <p:spPr/>
      </p:pic>
      <p:pic>
        <p:nvPicPr>
          <p:cNvPr id="7" name="Content Placeholder 6" descr="CO2EmissionsLine.pdf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15" r="-971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58174246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rgbClr val="0432FF"/>
                </a:solidFill>
              </a:rPr>
              <a:t>Large n - Smoothing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93998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432FF"/>
                </a:solidFill>
              </a:rPr>
              <a:t>Assignments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524062"/>
          </a:xfrm>
        </p:spPr>
        <p:txBody>
          <a:bodyPr>
            <a:normAutofit/>
          </a:bodyPr>
          <a:lstStyle/>
          <a:p>
            <a:pPr marL="528637" indent="-514350">
              <a:buFont typeface="+mj-lt"/>
              <a:buAutoNum type="arabicPeriod"/>
            </a:pPr>
            <a:r>
              <a:rPr lang="en-US" dirty="0"/>
              <a:t>A first exploratory assignment</a:t>
            </a:r>
          </a:p>
          <a:p>
            <a:pPr marL="528637" indent="-514350">
              <a:buFont typeface="+mj-lt"/>
              <a:buAutoNum type="arabicPeriod"/>
            </a:pPr>
            <a:r>
              <a:rPr lang="en-US" dirty="0"/>
              <a:t>Deconstruct </a:t>
            </a:r>
            <a:r>
              <a:rPr lang="mr-IN" dirty="0"/>
              <a:t>–</a:t>
            </a:r>
            <a:r>
              <a:rPr lang="en-US" dirty="0"/>
              <a:t> Reconstruct</a:t>
            </a:r>
          </a:p>
          <a:p>
            <a:pPr marL="528637" indent="-514350">
              <a:buFont typeface="+mj-lt"/>
              <a:buAutoNum type="arabicPeriod"/>
            </a:pPr>
            <a:r>
              <a:rPr lang="en-US" dirty="0"/>
              <a:t>Turn tables into plots</a:t>
            </a:r>
          </a:p>
          <a:p>
            <a:pPr marL="528637" indent="-514350">
              <a:buFont typeface="+mj-lt"/>
              <a:buAutoNum type="arabicPeriod"/>
            </a:pPr>
            <a:r>
              <a:rPr lang="en-US" dirty="0"/>
              <a:t>One-minute revelation</a:t>
            </a:r>
          </a:p>
          <a:p>
            <a:pPr marL="528637" indent="-514350">
              <a:buFont typeface="+mj-lt"/>
              <a:buAutoNum type="arabicPeriod"/>
            </a:pPr>
            <a:r>
              <a:rPr lang="en-US" dirty="0"/>
              <a:t>Mashup/New form of visual presentation (advanced)</a:t>
            </a:r>
          </a:p>
          <a:p>
            <a:pPr marL="528637" indent="-514350">
              <a:buFont typeface="+mj-lt"/>
              <a:buAutoNum type="arabicPeriod"/>
            </a:pPr>
            <a:r>
              <a:rPr lang="en-US" dirty="0"/>
              <a:t>Copy the Masters (advanced)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640EF0-A812-EC47-97E0-70AB3D4B4322}"/>
              </a:ext>
            </a:extLst>
          </p:cNvPr>
          <p:cNvSpPr txBox="1"/>
          <p:nvPr/>
        </p:nvSpPr>
        <p:spPr>
          <a:xfrm>
            <a:off x="950322" y="5892981"/>
            <a:ext cx="8010797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dirty="0"/>
              <a:t>See Ch 4 Statistical Graphs, </a:t>
            </a:r>
            <a:r>
              <a:rPr lang="en-US" i="1" dirty="0"/>
              <a:t>Teaching Statistics </a:t>
            </a:r>
            <a:r>
              <a:rPr lang="en-US" dirty="0"/>
              <a:t>(Gelman &amp; Nolan)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119510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cbSmooth.pdf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1074" b="-11074"/>
          <a:stretch>
            <a:fillRect/>
          </a:stretch>
        </p:blipFill>
        <p:spPr>
          <a:xfrm>
            <a:off x="6172200" y="1134838"/>
            <a:ext cx="5920156" cy="5371901"/>
          </a:xfr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432FF"/>
                </a:solidFill>
              </a:rPr>
              <a:t>Cherry Blossom Run</a:t>
            </a:r>
          </a:p>
        </p:txBody>
      </p:sp>
      <p:pic>
        <p:nvPicPr>
          <p:cNvPr id="10" name="Content Placeholder 3" descr="cherryBlossom70kBad.tiff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7117" b="-7117"/>
          <a:stretch>
            <a:fillRect/>
          </a:stretch>
        </p:blipFill>
        <p:spPr>
          <a:xfrm>
            <a:off x="351286" y="1646238"/>
            <a:ext cx="5820914" cy="4712893"/>
          </a:xfrm>
        </p:spPr>
      </p:pic>
    </p:spTree>
    <p:extLst>
      <p:ext uri="{BB962C8B-B14F-4D97-AF65-F5344CB8AC3E}">
        <p14:creationId xmlns:p14="http://schemas.microsoft.com/office/powerpoint/2010/main" val="114944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cbSmooth.pdf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1074" b="-11074"/>
          <a:stretch>
            <a:fillRect/>
          </a:stretch>
        </p:blipFill>
        <p:spPr>
          <a:xfrm>
            <a:off x="0" y="712740"/>
            <a:ext cx="7082529" cy="5947677"/>
          </a:xfr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432FF"/>
                </a:solidFill>
              </a:rPr>
              <a:t>Cherry Blossom Run</a:t>
            </a:r>
          </a:p>
        </p:txBody>
      </p:sp>
      <p:sp>
        <p:nvSpPr>
          <p:cNvPr id="12" name="Content Placeholder 4"/>
          <p:cNvSpPr>
            <a:spLocks noGrp="1"/>
          </p:cNvSpPr>
          <p:nvPr>
            <p:ph sz="half" idx="2"/>
          </p:nvPr>
        </p:nvSpPr>
        <p:spPr>
          <a:xfrm>
            <a:off x="6606885" y="1646236"/>
            <a:ext cx="4985563" cy="4352191"/>
          </a:xfrm>
        </p:spPr>
        <p:txBody>
          <a:bodyPr>
            <a:normAutofit/>
          </a:bodyPr>
          <a:lstStyle/>
          <a:p>
            <a:pPr marL="91440"/>
            <a:r>
              <a:rPr lang="en-US" dirty="0"/>
              <a:t>Local Smoothing helps us see the typical run time for each age</a:t>
            </a:r>
          </a:p>
          <a:p>
            <a:pPr marL="91440"/>
            <a:r>
              <a:rPr lang="en-US" dirty="0"/>
              <a:t>We have controlled  for year by making separate smooth curves for runners in each yearly race</a:t>
            </a:r>
          </a:p>
          <a:p>
            <a:pPr marL="91440"/>
            <a:r>
              <a:rPr lang="en-US" dirty="0"/>
              <a:t>Notice anything unusual?</a:t>
            </a:r>
          </a:p>
        </p:txBody>
      </p:sp>
    </p:spTree>
    <p:extLst>
      <p:ext uri="{BB962C8B-B14F-4D97-AF65-F5344CB8AC3E}">
        <p14:creationId xmlns:p14="http://schemas.microsoft.com/office/powerpoint/2010/main" val="114309956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rgbClr val="0432FF"/>
                </a:solidFill>
              </a:rPr>
              <a:t>Philosophy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46628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432FF"/>
                </a:solidFill>
              </a:rPr>
              <a:t>Reveal the Data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Choose scale appropriately</a:t>
            </a:r>
          </a:p>
          <a:p>
            <a:r>
              <a:rPr lang="en-US" dirty="0"/>
              <a:t>Avoid having other graph elements interfere with data</a:t>
            </a:r>
          </a:p>
          <a:p>
            <a:r>
              <a:rPr lang="en-US" dirty="0"/>
              <a:t>Use visually prominent symbols</a:t>
            </a:r>
          </a:p>
          <a:p>
            <a:r>
              <a:rPr lang="en-US" dirty="0"/>
              <a:t>Eliminate superfluous material, aka chart junk</a:t>
            </a:r>
          </a:p>
          <a:p>
            <a:r>
              <a:rPr lang="en-US" dirty="0"/>
              <a:t>Avoid over-plotting</a:t>
            </a:r>
          </a:p>
          <a:p>
            <a:pPr marL="14287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26484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432FF"/>
                </a:solidFill>
              </a:rPr>
              <a:t>Facilitate Comparisons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Put Juxtaposed plots on same scale</a:t>
            </a:r>
          </a:p>
          <a:p>
            <a:r>
              <a:rPr lang="en-US" dirty="0"/>
              <a:t>Make it easy to distinguish elements of  </a:t>
            </a:r>
            <a:r>
              <a:rPr lang="en-US" i="1" dirty="0"/>
              <a:t>superposed</a:t>
            </a:r>
            <a:r>
              <a:rPr lang="en-US" dirty="0"/>
              <a:t> plots, e.g. with color, line type</a:t>
            </a:r>
          </a:p>
          <a:p>
            <a:r>
              <a:rPr lang="en-US" dirty="0"/>
              <a:t>Avoid Stacking bars and lines that jiggle  the baseline</a:t>
            </a:r>
          </a:p>
          <a:p>
            <a:r>
              <a:rPr lang="en-US" dirty="0"/>
              <a:t>Avoid angles, extra dimensions (e.g., areas rather than lines)</a:t>
            </a:r>
          </a:p>
          <a:p>
            <a:r>
              <a:rPr lang="en-US" dirty="0"/>
              <a:t>Don’t break the visual metaphor, i.e., if use rectangles, then area should correspond to value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3276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432FF"/>
                </a:solidFill>
              </a:rPr>
              <a:t>Make a plot information rich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Describe what you see in the Caption</a:t>
            </a:r>
          </a:p>
          <a:p>
            <a:r>
              <a:rPr lang="en-US" dirty="0"/>
              <a:t>Add context </a:t>
            </a:r>
            <a:r>
              <a:rPr lang="en-US" dirty="0">
                <a:solidFill>
                  <a:srgbClr val="000000"/>
                </a:solidFill>
              </a:rPr>
              <a:t>with Reference Markers </a:t>
            </a:r>
            <a:r>
              <a:rPr lang="en-US" dirty="0"/>
              <a:t>(lines and points) including text</a:t>
            </a:r>
          </a:p>
          <a:p>
            <a:r>
              <a:rPr lang="en-US" dirty="0">
                <a:solidFill>
                  <a:srgbClr val="000000"/>
                </a:solidFill>
              </a:rPr>
              <a:t>Add Legends and Labels</a:t>
            </a:r>
          </a:p>
          <a:p>
            <a:r>
              <a:rPr lang="en-US" dirty="0"/>
              <a:t>Use color and plotting symbols to add more information</a:t>
            </a:r>
          </a:p>
          <a:p>
            <a:r>
              <a:rPr lang="en-US" dirty="0"/>
              <a:t>Plot the same thing more than once in different ways/scales</a:t>
            </a:r>
          </a:p>
          <a:p>
            <a:r>
              <a:rPr lang="en-US" dirty="0"/>
              <a:t>Reduce clutter</a:t>
            </a:r>
          </a:p>
        </p:txBody>
      </p:sp>
    </p:spTree>
    <p:extLst>
      <p:ext uri="{BB962C8B-B14F-4D97-AF65-F5344CB8AC3E}">
        <p14:creationId xmlns:p14="http://schemas.microsoft.com/office/powerpoint/2010/main" val="141017144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432FF"/>
                </a:solidFill>
              </a:rPr>
              <a:t>Good Plot Making Practice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Put major conclusions in graphical form</a:t>
            </a:r>
          </a:p>
          <a:p>
            <a:r>
              <a:rPr lang="en-US" dirty="0"/>
              <a:t>Provide reference information</a:t>
            </a:r>
          </a:p>
          <a:p>
            <a:r>
              <a:rPr lang="en-US" dirty="0"/>
              <a:t>Proof read for clarity and consistency</a:t>
            </a:r>
          </a:p>
          <a:p>
            <a:r>
              <a:rPr lang="en-US" dirty="0"/>
              <a:t>Graphing is an </a:t>
            </a:r>
            <a:r>
              <a:rPr lang="en-US" i="1" dirty="0"/>
              <a:t>iterative</a:t>
            </a:r>
            <a:r>
              <a:rPr lang="en-US" dirty="0"/>
              <a:t> process</a:t>
            </a:r>
          </a:p>
          <a:p>
            <a:r>
              <a:rPr lang="en-US" dirty="0"/>
              <a:t>Multiplicity is OK, i.e., two plots of the same variable may provide different messages</a:t>
            </a:r>
          </a:p>
          <a:p>
            <a:r>
              <a:rPr lang="en-US" dirty="0"/>
              <a:t>Make plots data rich </a:t>
            </a:r>
          </a:p>
        </p:txBody>
      </p:sp>
    </p:spTree>
    <p:extLst>
      <p:ext uri="{BB962C8B-B14F-4D97-AF65-F5344CB8AC3E}">
        <p14:creationId xmlns:p14="http://schemas.microsoft.com/office/powerpoint/2010/main" val="106817875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2209800" y="2130426"/>
            <a:ext cx="7772400" cy="230187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0432FF"/>
                </a:solidFill>
              </a:rPr>
              <a:t>Information Visualization</a:t>
            </a:r>
            <a:br>
              <a:rPr lang="en-US" dirty="0">
                <a:solidFill>
                  <a:srgbClr val="0432FF"/>
                </a:solidFill>
              </a:rPr>
            </a:br>
            <a:r>
              <a:rPr lang="en-US" dirty="0">
                <a:solidFill>
                  <a:srgbClr val="0432FF"/>
                </a:solidFill>
              </a:rPr>
              <a:t>vs.</a:t>
            </a:r>
            <a:br>
              <a:rPr lang="en-US" dirty="0">
                <a:solidFill>
                  <a:srgbClr val="0432FF"/>
                </a:solidFill>
              </a:rPr>
            </a:br>
            <a:r>
              <a:rPr lang="en-US" dirty="0">
                <a:solidFill>
                  <a:srgbClr val="0432FF"/>
                </a:solidFill>
              </a:rPr>
              <a:t>Statistical Graphics </a:t>
            </a:r>
          </a:p>
        </p:txBody>
      </p:sp>
    </p:spTree>
    <p:extLst>
      <p:ext uri="{BB962C8B-B14F-4D97-AF65-F5344CB8AC3E}">
        <p14:creationId xmlns:p14="http://schemas.microsoft.com/office/powerpoint/2010/main" val="175960747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432FF"/>
                </a:solidFill>
              </a:rPr>
              <a:t>Info-</a:t>
            </a:r>
            <a:r>
              <a:rPr lang="en-US" dirty="0" err="1">
                <a:solidFill>
                  <a:srgbClr val="0432FF"/>
                </a:solidFill>
              </a:rPr>
              <a:t>Viz</a:t>
            </a:r>
            <a:r>
              <a:rPr lang="en-US" dirty="0">
                <a:solidFill>
                  <a:srgbClr val="0432FF"/>
                </a:solidFill>
              </a:rPr>
              <a:t> </a:t>
            </a:r>
            <a:r>
              <a:rPr lang="en-US" dirty="0" err="1">
                <a:solidFill>
                  <a:srgbClr val="0432FF"/>
                </a:solidFill>
              </a:rPr>
              <a:t>vs</a:t>
            </a:r>
            <a:r>
              <a:rPr lang="en-US" dirty="0">
                <a:solidFill>
                  <a:srgbClr val="0432FF"/>
                </a:solidFill>
              </a:rPr>
              <a:t> Statistical Graphics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Information visualizations tend to be grabby and visually striking</a:t>
            </a:r>
          </a:p>
          <a:p>
            <a:pPr lvl="1"/>
            <a:r>
              <a:rPr lang="en-US" dirty="0"/>
              <a:t>Dramatize the problem with a unique and visually-appealing image that draws casual viewer in deeper</a:t>
            </a:r>
          </a:p>
          <a:p>
            <a:r>
              <a:rPr lang="en-US" dirty="0"/>
              <a:t>Statistical graphics try to reveal patterns and discrepancies and make comparisons</a:t>
            </a:r>
          </a:p>
          <a:p>
            <a:pPr lvl="1"/>
            <a:r>
              <a:rPr lang="en-US" dirty="0"/>
              <a:t>Careful to make judicious use of all aspects, often for viewers already interested in the problem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689100" y="5530633"/>
            <a:ext cx="4874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 err="1"/>
              <a:t>Gelman</a:t>
            </a:r>
            <a:r>
              <a:rPr lang="en-US" dirty="0"/>
              <a:t> and </a:t>
            </a:r>
            <a:r>
              <a:rPr lang="en-US" dirty="0" err="1"/>
              <a:t>Unwin’s</a:t>
            </a:r>
            <a:r>
              <a:rPr lang="en-US" dirty="0"/>
              <a:t> article (2013)</a:t>
            </a:r>
          </a:p>
        </p:txBody>
      </p:sp>
    </p:spTree>
    <p:extLst>
      <p:ext uri="{BB962C8B-B14F-4D97-AF65-F5344CB8AC3E}">
        <p14:creationId xmlns:p14="http://schemas.microsoft.com/office/powerpoint/2010/main" val="72557990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432FF"/>
                </a:solidFill>
              </a:rPr>
              <a:t>Billion dollar  o-gram</a:t>
            </a:r>
          </a:p>
        </p:txBody>
      </p:sp>
      <p:pic>
        <p:nvPicPr>
          <p:cNvPr id="4" name="Content Placeholder 3" descr="billionDollarOGram.tif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10" b="1011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4093828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rgbClr val="0432FF"/>
                </a:solidFill>
              </a:rPr>
              <a:t>Lecture Materials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58783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432FF"/>
                </a:solidFill>
              </a:rPr>
              <a:t>Word Clouds </a:t>
            </a:r>
            <a:r>
              <a:rPr lang="en-US" dirty="0" err="1">
                <a:solidFill>
                  <a:srgbClr val="0432FF"/>
                </a:solidFill>
              </a:rPr>
              <a:t>vs</a:t>
            </a:r>
            <a:r>
              <a:rPr lang="en-US" dirty="0">
                <a:solidFill>
                  <a:srgbClr val="0432FF"/>
                </a:solidFill>
              </a:rPr>
              <a:t> </a:t>
            </a:r>
            <a:r>
              <a:rPr lang="en-US" dirty="0" err="1">
                <a:solidFill>
                  <a:srgbClr val="0432FF"/>
                </a:solidFill>
              </a:rPr>
              <a:t>dotcharts</a:t>
            </a:r>
            <a:endParaRPr lang="en-US" dirty="0">
              <a:solidFill>
                <a:srgbClr val="0432FF"/>
              </a:solidFill>
            </a:endParaRPr>
          </a:p>
        </p:txBody>
      </p:sp>
      <p:pic>
        <p:nvPicPr>
          <p:cNvPr id="11" name="Content Placeholder 3" descr="kaggleWordcloud.pdf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31" r="20031"/>
          <a:stretch>
            <a:fillRect/>
          </a:stretch>
        </p:blipFill>
        <p:spPr>
          <a:xfrm>
            <a:off x="838200" y="1825625"/>
            <a:ext cx="4848922" cy="4351339"/>
          </a:xfrm>
        </p:spPr>
      </p:pic>
      <p:pic>
        <p:nvPicPr>
          <p:cNvPr id="12" name="Content Placeholder 5" descr="kaggleDotchart.pdf"/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42" b="11142"/>
          <a:stretch/>
        </p:blipFill>
        <p:spPr>
          <a:xfrm>
            <a:off x="6172200" y="1689101"/>
            <a:ext cx="4038600" cy="4525963"/>
          </a:xfrm>
        </p:spPr>
      </p:pic>
    </p:spTree>
    <p:extLst>
      <p:ext uri="{BB962C8B-B14F-4D97-AF65-F5344CB8AC3E}">
        <p14:creationId xmlns:p14="http://schemas.microsoft.com/office/powerpoint/2010/main" val="75372346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432FF"/>
                </a:solidFill>
              </a:rPr>
              <a:t>Rectangle Map </a:t>
            </a:r>
            <a:r>
              <a:rPr lang="en-US" dirty="0" err="1">
                <a:solidFill>
                  <a:srgbClr val="0432FF"/>
                </a:solidFill>
              </a:rPr>
              <a:t>vs</a:t>
            </a:r>
            <a:r>
              <a:rPr lang="en-US" dirty="0">
                <a:solidFill>
                  <a:srgbClr val="0432FF"/>
                </a:solidFill>
              </a:rPr>
              <a:t> Dot chart</a:t>
            </a:r>
          </a:p>
        </p:txBody>
      </p:sp>
      <p:pic>
        <p:nvPicPr>
          <p:cNvPr id="7" name="Content Placeholder 6" descr="AfricaOld.png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4712" b="-24712"/>
          <a:stretch>
            <a:fillRect/>
          </a:stretch>
        </p:blipFill>
        <p:spPr/>
      </p:pic>
      <p:pic>
        <p:nvPicPr>
          <p:cNvPr id="8" name="Content Placeholder 7" descr="AfricaNew.tiff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663" b="-1566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97179347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432FF"/>
                </a:solidFill>
              </a:rPr>
              <a:t>Doughnut vs Bar plot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36011"/>
            <a:ext cx="5181600" cy="4130565"/>
          </a:xfrm>
        </p:spPr>
      </p:pic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545027"/>
            <a:ext cx="5181600" cy="2912533"/>
          </a:xfrm>
        </p:spPr>
      </p:pic>
    </p:spTree>
    <p:extLst>
      <p:ext uri="{BB962C8B-B14F-4D97-AF65-F5344CB8AC3E}">
        <p14:creationId xmlns:p14="http://schemas.microsoft.com/office/powerpoint/2010/main" val="184610908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healthCare.jpg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302" r="-5302"/>
          <a:stretch>
            <a:fillRect/>
          </a:stretch>
        </p:blipFill>
        <p:spPr>
          <a:xfrm>
            <a:off x="1524000" y="190500"/>
            <a:ext cx="4495800" cy="6464300"/>
          </a:xfrm>
        </p:spPr>
      </p:pic>
      <p:pic>
        <p:nvPicPr>
          <p:cNvPr id="6" name="Content Placeholder 5" descr="healthCareCorrected.jpg"/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3273" b="-43273"/>
          <a:stretch/>
        </p:blipFill>
        <p:spPr>
          <a:xfrm>
            <a:off x="5880100" y="190500"/>
            <a:ext cx="4787900" cy="6464300"/>
          </a:xfrm>
        </p:spPr>
      </p:pic>
      <p:sp>
        <p:nvSpPr>
          <p:cNvPr id="2" name="TextBox 1"/>
          <p:cNvSpPr txBox="1"/>
          <p:nvPr/>
        </p:nvSpPr>
        <p:spPr>
          <a:xfrm>
            <a:off x="6223000" y="317501"/>
            <a:ext cx="4445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Parallel-coordinates plot </a:t>
            </a:r>
            <a:r>
              <a:rPr lang="en-US" sz="3200" dirty="0" err="1"/>
              <a:t>vs</a:t>
            </a:r>
            <a:r>
              <a:rPr lang="en-US" sz="3200" dirty="0"/>
              <a:t> scatterplot</a:t>
            </a:r>
          </a:p>
        </p:txBody>
      </p:sp>
    </p:spTree>
    <p:extLst>
      <p:ext uri="{BB962C8B-B14F-4D97-AF65-F5344CB8AC3E}">
        <p14:creationId xmlns:p14="http://schemas.microsoft.com/office/powerpoint/2010/main" val="137375202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432FF"/>
                </a:solidFill>
              </a:rPr>
              <a:t>General Graphics References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Cleveland,</a:t>
            </a:r>
            <a:r>
              <a:rPr lang="en-US" i="1" dirty="0" err="1"/>
              <a:t>The</a:t>
            </a:r>
            <a:r>
              <a:rPr lang="en-US" i="1" dirty="0"/>
              <a:t> elements of graphing data</a:t>
            </a:r>
            <a:endParaRPr lang="en-US" dirty="0"/>
          </a:p>
          <a:p>
            <a:r>
              <a:rPr lang="en-US" dirty="0" err="1"/>
              <a:t>Tufte</a:t>
            </a:r>
            <a:r>
              <a:rPr lang="en-US" dirty="0"/>
              <a:t>, </a:t>
            </a:r>
            <a:r>
              <a:rPr lang="en-US" i="1" dirty="0"/>
              <a:t>The visual display of quantitative information</a:t>
            </a:r>
            <a:endParaRPr lang="en-US" dirty="0"/>
          </a:p>
          <a:p>
            <a:r>
              <a:rPr lang="en-US" dirty="0" err="1"/>
              <a:t>Wainer</a:t>
            </a:r>
            <a:r>
              <a:rPr lang="en-US" dirty="0"/>
              <a:t>, </a:t>
            </a:r>
            <a:r>
              <a:rPr lang="en-US" i="1" dirty="0"/>
              <a:t>Graphic discovery: A trout in the milk and other visual adventures</a:t>
            </a:r>
            <a:endParaRPr lang="en-US" dirty="0"/>
          </a:p>
          <a:p>
            <a:r>
              <a:rPr lang="en-US" dirty="0"/>
              <a:t>Wilkinson, </a:t>
            </a:r>
            <a:r>
              <a:rPr lang="en-US" i="1" dirty="0"/>
              <a:t>Grammar of Graphics</a:t>
            </a:r>
          </a:p>
          <a:p>
            <a:r>
              <a:rPr lang="en-US" dirty="0" err="1"/>
              <a:t>Yau</a:t>
            </a:r>
            <a:r>
              <a:rPr lang="en-US" dirty="0"/>
              <a:t>, </a:t>
            </a:r>
            <a:r>
              <a:rPr lang="en-US" i="1" dirty="0"/>
              <a:t>Visualize This: The flowing data guide to design, visualization, and statistics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366250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432FF"/>
                </a:solidFill>
              </a:rPr>
              <a:t>R Graphics References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Murrell, </a:t>
            </a:r>
            <a:r>
              <a:rPr lang="en-US" i="1" dirty="0"/>
              <a:t>R Graphics, 2</a:t>
            </a:r>
            <a:r>
              <a:rPr lang="en-US" i="1" baseline="30000" dirty="0"/>
              <a:t>nd</a:t>
            </a:r>
            <a:r>
              <a:rPr lang="en-US" i="1" dirty="0"/>
              <a:t> edition</a:t>
            </a:r>
          </a:p>
          <a:p>
            <a:r>
              <a:rPr lang="en-US" dirty="0" err="1"/>
              <a:t>Sarkar</a:t>
            </a:r>
            <a:r>
              <a:rPr lang="en-US" i="1" dirty="0"/>
              <a:t>, Multivariate data visualization with R  </a:t>
            </a:r>
            <a:endParaRPr lang="en-US" dirty="0"/>
          </a:p>
          <a:p>
            <a:r>
              <a:rPr lang="en-US" dirty="0"/>
              <a:t>Wickham, </a:t>
            </a:r>
            <a:r>
              <a:rPr lang="en-US" i="1" dirty="0"/>
              <a:t>ggplot2 – Elegant graphics for data analysis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55851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432FF"/>
                </a:solidFill>
              </a:rPr>
              <a:t>The Variable Represents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4287" indent="0">
              <a:buNone/>
            </a:pPr>
            <a:r>
              <a:rPr lang="en-US" dirty="0"/>
              <a:t>Urban Dictionary: </a:t>
            </a:r>
          </a:p>
          <a:p>
            <a:pPr marL="14287" indent="0">
              <a:buNone/>
            </a:pPr>
            <a:r>
              <a:rPr lang="en-US" dirty="0"/>
              <a:t>Go and be a good example to the others of your group or in your position</a:t>
            </a:r>
          </a:p>
          <a:p>
            <a:pPr marL="14287" indent="0">
              <a:buNone/>
            </a:pPr>
            <a:r>
              <a:rPr lang="en-US" dirty="0"/>
              <a:t>Huh? </a:t>
            </a:r>
          </a:p>
          <a:p>
            <a:pPr marL="14287" indent="0">
              <a:buNone/>
            </a:pPr>
            <a:r>
              <a:rPr lang="en-US" i="1" dirty="0"/>
              <a:t>A Variable represents a feature</a:t>
            </a:r>
          </a:p>
          <a:p>
            <a:pPr marL="14287" indent="0">
              <a:buNone/>
            </a:pPr>
            <a:r>
              <a:rPr lang="en-US" dirty="0"/>
              <a:t>It is distinct from it’s coding in a data file or data frame. It is more than a column in a table.</a:t>
            </a:r>
          </a:p>
        </p:txBody>
      </p:sp>
    </p:spTree>
    <p:extLst>
      <p:ext uri="{BB962C8B-B14F-4D97-AF65-F5344CB8AC3E}">
        <p14:creationId xmlns:p14="http://schemas.microsoft.com/office/powerpoint/2010/main" val="20529658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1766537" y="1410881"/>
            <a:ext cx="2531165" cy="887896"/>
          </a:xfrm>
          <a:prstGeom prst="roundRect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Quantitativ</a:t>
            </a:r>
            <a:r>
              <a:rPr lang="en-US" dirty="0"/>
              <a:t>e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8271586" y="1363432"/>
            <a:ext cx="2531165" cy="887896"/>
          </a:xfrm>
          <a:prstGeom prst="roundRect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Qualitative</a:t>
            </a:r>
            <a:r>
              <a:rPr lang="en-US" dirty="0"/>
              <a:t> 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4047520" y="211362"/>
            <a:ext cx="2817304" cy="887896"/>
          </a:xfrm>
          <a:prstGeom prst="roundRect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Variable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52462" y="5302763"/>
            <a:ext cx="2068195" cy="1015663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000" b="1" dirty="0"/>
              <a:t>Examples: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/>
              <a:t>Price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/>
              <a:t>Temperature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57661" y="4060169"/>
            <a:ext cx="2494331" cy="1015663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000" dirty="0"/>
              <a:t>Could be measured to arbitrary precision.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065059" y="5364355"/>
            <a:ext cx="2811988" cy="1015663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000" b="1" dirty="0"/>
              <a:t>Examples: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/>
              <a:t>Preferences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/>
              <a:t>Level of education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08382" y="5364356"/>
            <a:ext cx="2681386" cy="1015663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000" b="1" dirty="0"/>
              <a:t>Examples: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/>
              <a:t>Political Affiliation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 err="1"/>
              <a:t>CalD</a:t>
            </a:r>
            <a:r>
              <a:rPr lang="en-US" sz="2000" dirty="0"/>
              <a:t> number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065059" y="4071842"/>
            <a:ext cx="2972709" cy="1015663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000" dirty="0"/>
              <a:t>Categories w/ levels but no consistent meaning to difference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196085" y="4125664"/>
            <a:ext cx="2929551" cy="70788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Categories w/ no </a:t>
            </a:r>
          </a:p>
          <a:p>
            <a:pPr algn="ctr"/>
            <a:r>
              <a:rPr lang="en-US" sz="2000" dirty="0"/>
              <a:t>specific ordering.</a:t>
            </a:r>
          </a:p>
        </p:txBody>
      </p:sp>
      <p:cxnSp>
        <p:nvCxnSpPr>
          <p:cNvPr id="19" name="Straight Arrow Connector 18"/>
          <p:cNvCxnSpPr>
            <a:cxnSpLocks/>
            <a:stCxn id="10" idx="2"/>
            <a:endCxn id="4" idx="0"/>
          </p:cNvCxnSpPr>
          <p:nvPr/>
        </p:nvCxnSpPr>
        <p:spPr>
          <a:xfrm flipH="1">
            <a:off x="3032120" y="1099258"/>
            <a:ext cx="2424052" cy="3116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cxnSpLocks/>
            <a:stCxn id="10" idx="2"/>
            <a:endCxn id="5" idx="1"/>
          </p:cNvCxnSpPr>
          <p:nvPr/>
        </p:nvCxnSpPr>
        <p:spPr>
          <a:xfrm>
            <a:off x="5456172" y="1099258"/>
            <a:ext cx="2815414" cy="7081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ounded Rectangle 5"/>
          <p:cNvSpPr/>
          <p:nvPr/>
        </p:nvSpPr>
        <p:spPr>
          <a:xfrm>
            <a:off x="6954350" y="2939611"/>
            <a:ext cx="1490869" cy="887896"/>
          </a:xfrm>
          <a:prstGeom prst="roundRect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Ordinal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9922672" y="2968609"/>
            <a:ext cx="1760158" cy="887896"/>
          </a:xfrm>
          <a:prstGeom prst="roundRect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Nominal</a:t>
            </a:r>
          </a:p>
        </p:txBody>
      </p:sp>
      <p:cxnSp>
        <p:nvCxnSpPr>
          <p:cNvPr id="23" name="Straight Arrow Connector 22"/>
          <p:cNvCxnSpPr>
            <a:cxnSpLocks/>
            <a:endCxn id="6" idx="0"/>
          </p:cNvCxnSpPr>
          <p:nvPr/>
        </p:nvCxnSpPr>
        <p:spPr>
          <a:xfrm flipH="1">
            <a:off x="7699785" y="2156377"/>
            <a:ext cx="2222886" cy="7832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cxnSpLocks/>
            <a:endCxn id="7" idx="0"/>
          </p:cNvCxnSpPr>
          <p:nvPr/>
        </p:nvCxnSpPr>
        <p:spPr>
          <a:xfrm>
            <a:off x="9335928" y="2212941"/>
            <a:ext cx="1466823" cy="7556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7471053" y="181385"/>
            <a:ext cx="4332185" cy="120032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r"/>
            <a:r>
              <a:rPr lang="en-US" i="1" dirty="0"/>
              <a:t>Note that categorical variable can have  numeric levels  and quantitative variables may be stored as strings.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78735A0-876F-EA4A-ABE1-7B3D5CFB11A4}"/>
              </a:ext>
            </a:extLst>
          </p:cNvPr>
          <p:cNvGrpSpPr/>
          <p:nvPr/>
        </p:nvGrpSpPr>
        <p:grpSpPr>
          <a:xfrm>
            <a:off x="236275" y="2315607"/>
            <a:ext cx="5164814" cy="1404273"/>
            <a:chOff x="5721334" y="2485033"/>
            <a:chExt cx="5164814" cy="1404273"/>
          </a:xfrm>
        </p:grpSpPr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1D827728-98F2-C545-BAA0-4FC1F71761BA}"/>
                </a:ext>
              </a:extLst>
            </p:cNvPr>
            <p:cNvSpPr/>
            <p:nvPr/>
          </p:nvSpPr>
          <p:spPr>
            <a:xfrm>
              <a:off x="5721334" y="3001410"/>
              <a:ext cx="1984382" cy="887896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Continuous</a:t>
              </a:r>
            </a:p>
          </p:txBody>
        </p:sp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98E7FE87-98C2-A649-BB3E-0EAD9B2FDFE1}"/>
                </a:ext>
              </a:extLst>
            </p:cNvPr>
            <p:cNvSpPr/>
            <p:nvPr/>
          </p:nvSpPr>
          <p:spPr>
            <a:xfrm>
              <a:off x="9395279" y="3000655"/>
              <a:ext cx="1490869" cy="887896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Discrete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A7D32F54-6163-1246-84B5-A7F7886941F1}"/>
                </a:ext>
              </a:extLst>
            </p:cNvPr>
            <p:cNvCxnSpPr>
              <a:cxnSpLocks/>
              <a:endCxn id="25" idx="0"/>
            </p:cNvCxnSpPr>
            <p:nvPr/>
          </p:nvCxnSpPr>
          <p:spPr>
            <a:xfrm flipH="1">
              <a:off x="6713525" y="2485033"/>
              <a:ext cx="1764264" cy="51637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E9943B27-4CCF-EC4F-9395-0CA928193D64}"/>
                </a:ext>
              </a:extLst>
            </p:cNvPr>
            <p:cNvCxnSpPr>
              <a:endCxn id="26" idx="0"/>
            </p:cNvCxnSpPr>
            <p:nvPr/>
          </p:nvCxnSpPr>
          <p:spPr>
            <a:xfrm>
              <a:off x="8393973" y="2485033"/>
              <a:ext cx="1746741" cy="51562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29647169-0730-6A4D-A78E-D2F668E87498}"/>
              </a:ext>
            </a:extLst>
          </p:cNvPr>
          <p:cNvSpPr txBox="1"/>
          <p:nvPr/>
        </p:nvSpPr>
        <p:spPr>
          <a:xfrm>
            <a:off x="2859132" y="5302763"/>
            <a:ext cx="2774592" cy="1015663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000" b="1" dirty="0"/>
              <a:t>Examples: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/>
              <a:t>Number of siblings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 err="1"/>
              <a:t>Yrs</a:t>
            </a:r>
            <a:r>
              <a:rPr lang="en-US" sz="2000" dirty="0"/>
              <a:t> of education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98B85B8-5B24-A24B-9A8C-95C4BBD1FBAD}"/>
              </a:ext>
            </a:extLst>
          </p:cNvPr>
          <p:cNvSpPr txBox="1"/>
          <p:nvPr/>
        </p:nvSpPr>
        <p:spPr>
          <a:xfrm>
            <a:off x="110434" y="1095766"/>
            <a:ext cx="1676063" cy="132343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Ratios and intervals have meaning.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77BCA15-FDF4-134C-8D99-84F357611044}"/>
              </a:ext>
            </a:extLst>
          </p:cNvPr>
          <p:cNvSpPr txBox="1"/>
          <p:nvPr/>
        </p:nvSpPr>
        <p:spPr>
          <a:xfrm>
            <a:off x="3477031" y="4125664"/>
            <a:ext cx="1924058" cy="70788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000" dirty="0"/>
              <a:t>Finite possible values</a:t>
            </a:r>
          </a:p>
        </p:txBody>
      </p:sp>
    </p:spTree>
    <p:extLst>
      <p:ext uri="{BB962C8B-B14F-4D97-AF65-F5344CB8AC3E}">
        <p14:creationId xmlns:p14="http://schemas.microsoft.com/office/powerpoint/2010/main" val="3560731440"/>
      </p:ext>
    </p:extLst>
  </p:cSld>
  <p:clrMapOvr>
    <a:masterClrMapping/>
  </p:clrMapOvr>
</p:sld>
</file>

<file path=ppt/theme/theme1.xml><?xml version="1.0" encoding="utf-8"?>
<a:theme xmlns:a="http://schemas.openxmlformats.org/drawingml/2006/main" name="2_Office Theme">
  <a:themeElements>
    <a:clrScheme name="Custom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D9615F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  <a:extLst>
    <a:ext uri="{05A4C25C-085E-4340-85A3-A5531E510DB2}">
      <thm15:themeFamily xmlns:thm15="http://schemas.microsoft.com/office/thememl/2012/main" name="ds100template" id="{3FE8F141-A9AE-1C42-89F6-14DD072DA360}" vid="{28E99920-B6A5-B44B-8849-CDA2E657974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21890</TotalTime>
  <Words>2059</Words>
  <Application>Microsoft Macintosh PowerPoint</Application>
  <PresentationFormat>Widescreen</PresentationFormat>
  <Paragraphs>367</Paragraphs>
  <Slides>75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75</vt:i4>
      </vt:variant>
    </vt:vector>
  </HeadingPairs>
  <TitlesOfParts>
    <vt:vector size="84" baseType="lpstr">
      <vt:lpstr>Arial</vt:lpstr>
      <vt:lpstr>Calibri</vt:lpstr>
      <vt:lpstr>Century Gothic</vt:lpstr>
      <vt:lpstr>Helvetica Neue</vt:lpstr>
      <vt:lpstr>Helvetica Neue Light</vt:lpstr>
      <vt:lpstr>Helvetica Neue Regular</vt:lpstr>
      <vt:lpstr>Monaco</vt:lpstr>
      <vt:lpstr>Wingdings</vt:lpstr>
      <vt:lpstr>2_Office Theme</vt:lpstr>
      <vt:lpstr>Visualization</vt:lpstr>
      <vt:lpstr>Why focus on Graphics?</vt:lpstr>
      <vt:lpstr>Students will be able to:</vt:lpstr>
      <vt:lpstr>Students will be able to:</vt:lpstr>
      <vt:lpstr>Technical Skills</vt:lpstr>
      <vt:lpstr>Assignments</vt:lpstr>
      <vt:lpstr>Lecture Materials</vt:lpstr>
      <vt:lpstr>The Variable Represents</vt:lpstr>
      <vt:lpstr>PowerPoint Presentation</vt:lpstr>
      <vt:lpstr>Variable Represents → Plot Type</vt:lpstr>
      <vt:lpstr>Variable Represents → Plot Type</vt:lpstr>
      <vt:lpstr>ggplot model</vt:lpstr>
      <vt:lpstr>Three Basic Elements of a ggplot</vt:lpstr>
      <vt:lpstr>Aesthetic Mapping</vt:lpstr>
      <vt:lpstr>Layers</vt:lpstr>
      <vt:lpstr>Themes</vt:lpstr>
      <vt:lpstr>Case: Infant Health</vt:lpstr>
      <vt:lpstr>Kaiser Study</vt:lpstr>
      <vt:lpstr>Information collected on mother’s and their babies</vt:lpstr>
      <vt:lpstr>Quantitative – Continuous</vt:lpstr>
      <vt:lpstr>Histograms and Density Curves</vt:lpstr>
      <vt:lpstr>Box Plot</vt:lpstr>
      <vt:lpstr>Histogram &amp; Density Curve –  both smooth</vt:lpstr>
      <vt:lpstr>Qualitative Variable</vt:lpstr>
      <vt:lpstr>Two Quantitative Variables</vt:lpstr>
      <vt:lpstr>Mix Quantitative &amp; Qualitative </vt:lpstr>
      <vt:lpstr>Two Qualitative Variables</vt:lpstr>
      <vt:lpstr>Transformations</vt:lpstr>
      <vt:lpstr>Why Transform Variables?</vt:lpstr>
      <vt:lpstr>Why Straighten Relationships?</vt:lpstr>
      <vt:lpstr>Straighten Relationships with Transformations</vt:lpstr>
      <vt:lpstr>Four Examples</vt:lpstr>
      <vt:lpstr>South Africa Data Portal</vt:lpstr>
      <vt:lpstr>HIV Prevalence</vt:lpstr>
      <vt:lpstr>Labor Force </vt:lpstr>
      <vt:lpstr>Earnings</vt:lpstr>
      <vt:lpstr>Earnings</vt:lpstr>
      <vt:lpstr>Cherry Blossom Run</vt:lpstr>
      <vt:lpstr>Cherry Blossom Run</vt:lpstr>
      <vt:lpstr>PowerPoint Presentation</vt:lpstr>
      <vt:lpstr>Techniques</vt:lpstr>
      <vt:lpstr>HIV Prevalence</vt:lpstr>
      <vt:lpstr>Scale</vt:lpstr>
      <vt:lpstr>HIV Prevalence</vt:lpstr>
      <vt:lpstr>Choosing the Scale</vt:lpstr>
      <vt:lpstr>Conditioning</vt:lpstr>
      <vt:lpstr>Earnings</vt:lpstr>
      <vt:lpstr>Earnings</vt:lpstr>
      <vt:lpstr>Conditioning –  Compare across subgroups</vt:lpstr>
      <vt:lpstr>Perception - Color</vt:lpstr>
      <vt:lpstr>Data Type and Color</vt:lpstr>
      <vt:lpstr>Examples of Palettes</vt:lpstr>
      <vt:lpstr>Perception Ranking</vt:lpstr>
      <vt:lpstr>Most to Least Accurately Judged</vt:lpstr>
      <vt:lpstr>Area vs Length</vt:lpstr>
      <vt:lpstr>Stacking</vt:lpstr>
      <vt:lpstr>Labour Force</vt:lpstr>
      <vt:lpstr>CO2 Emissions</vt:lpstr>
      <vt:lpstr>Large n - Smoothing</vt:lpstr>
      <vt:lpstr>Cherry Blossom Run</vt:lpstr>
      <vt:lpstr>Cherry Blossom Run</vt:lpstr>
      <vt:lpstr>Philosophy</vt:lpstr>
      <vt:lpstr>Reveal the Data</vt:lpstr>
      <vt:lpstr>Facilitate Comparisons</vt:lpstr>
      <vt:lpstr>Make a plot information rich</vt:lpstr>
      <vt:lpstr>Good Plot Making Practice </vt:lpstr>
      <vt:lpstr>Information Visualization vs. Statistical Graphics </vt:lpstr>
      <vt:lpstr>Info-Viz vs Statistical Graphics</vt:lpstr>
      <vt:lpstr>Billion dollar  o-gram</vt:lpstr>
      <vt:lpstr>Word Clouds vs dotcharts</vt:lpstr>
      <vt:lpstr>Rectangle Map vs Dot chart</vt:lpstr>
      <vt:lpstr>Doughnut vs Bar plot</vt:lpstr>
      <vt:lpstr>PowerPoint Presentation</vt:lpstr>
      <vt:lpstr>General Graphics References</vt:lpstr>
      <vt:lpstr>R Graphics References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DS100 Principles and Techniques of Data Science TA Info Session</dc:title>
  <dc:creator>Joseph Gonzalez</dc:creator>
  <cp:lastModifiedBy>Microsoft Office User</cp:lastModifiedBy>
  <cp:revision>544</cp:revision>
  <cp:lastPrinted>2017-09-05T17:27:38Z</cp:lastPrinted>
  <dcterms:created xsi:type="dcterms:W3CDTF">2016-10-21T21:56:42Z</dcterms:created>
  <dcterms:modified xsi:type="dcterms:W3CDTF">2019-11-24T12:58:49Z</dcterms:modified>
</cp:coreProperties>
</file>